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4"/>
  </p:notesMasterIdLst>
  <p:sldIdLst>
    <p:sldId id="329" r:id="rId5"/>
    <p:sldId id="256" r:id="rId6"/>
    <p:sldId id="261" r:id="rId7"/>
    <p:sldId id="294" r:id="rId8"/>
    <p:sldId id="257" r:id="rId9"/>
    <p:sldId id="265" r:id="rId10"/>
    <p:sldId id="274" r:id="rId11"/>
    <p:sldId id="286" r:id="rId12"/>
    <p:sldId id="266" r:id="rId13"/>
    <p:sldId id="288" r:id="rId14"/>
    <p:sldId id="284" r:id="rId15"/>
    <p:sldId id="290" r:id="rId16"/>
    <p:sldId id="287" r:id="rId17"/>
    <p:sldId id="285" r:id="rId18"/>
    <p:sldId id="289" r:id="rId19"/>
    <p:sldId id="292" r:id="rId20"/>
    <p:sldId id="271" r:id="rId21"/>
    <p:sldId id="269" r:id="rId22"/>
    <p:sldId id="307" r:id="rId23"/>
    <p:sldId id="306" r:id="rId24"/>
    <p:sldId id="312" r:id="rId25"/>
    <p:sldId id="313" r:id="rId26"/>
    <p:sldId id="314" r:id="rId27"/>
    <p:sldId id="308" r:id="rId28"/>
    <p:sldId id="310" r:id="rId29"/>
    <p:sldId id="315" r:id="rId30"/>
    <p:sldId id="309" r:id="rId31"/>
    <p:sldId id="318" r:id="rId32"/>
    <p:sldId id="270" r:id="rId33"/>
    <p:sldId id="320" r:id="rId34"/>
    <p:sldId id="321" r:id="rId35"/>
    <p:sldId id="322" r:id="rId36"/>
    <p:sldId id="323" r:id="rId37"/>
    <p:sldId id="328" r:id="rId38"/>
    <p:sldId id="319" r:id="rId39"/>
    <p:sldId id="327" r:id="rId40"/>
    <p:sldId id="291" r:id="rId41"/>
    <p:sldId id="279" r:id="rId42"/>
    <p:sldId id="280" r:id="rId43"/>
    <p:sldId id="295" r:id="rId44"/>
    <p:sldId id="297" r:id="rId45"/>
    <p:sldId id="300" r:id="rId46"/>
    <p:sldId id="303" r:id="rId47"/>
    <p:sldId id="302" r:id="rId48"/>
    <p:sldId id="301" r:id="rId49"/>
    <p:sldId id="296" r:id="rId50"/>
    <p:sldId id="293" r:id="rId51"/>
    <p:sldId id="259" r:id="rId52"/>
    <p:sldId id="26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F5D13-5068-4279-AA16-3B4CF97079FC}" v="3" dt="2020-09-11T05:48:09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lyn Adams" userId="50b89d4b-d679-40f2-8cb4-5f8d7fec15eb" providerId="ADAL" clId="{C29F5D13-5068-4279-AA16-3B4CF97079FC}"/>
    <pc:docChg chg="modSld">
      <pc:chgData name="Roslyn Adams" userId="50b89d4b-d679-40f2-8cb4-5f8d7fec15eb" providerId="ADAL" clId="{C29F5D13-5068-4279-AA16-3B4CF97079FC}" dt="2020-09-11T05:48:09.347" v="4" actId="14100"/>
      <pc:docMkLst>
        <pc:docMk/>
      </pc:docMkLst>
      <pc:sldChg chg="modSp mod">
        <pc:chgData name="Roslyn Adams" userId="50b89d4b-d679-40f2-8cb4-5f8d7fec15eb" providerId="ADAL" clId="{C29F5D13-5068-4279-AA16-3B4CF97079FC}" dt="2020-09-11T05:37:08.910" v="0" actId="14100"/>
        <pc:sldMkLst>
          <pc:docMk/>
          <pc:sldMk cId="768254529" sldId="306"/>
        </pc:sldMkLst>
        <pc:spChg chg="mod">
          <ac:chgData name="Roslyn Adams" userId="50b89d4b-d679-40f2-8cb4-5f8d7fec15eb" providerId="ADAL" clId="{C29F5D13-5068-4279-AA16-3B4CF97079FC}" dt="2020-09-11T05:37:08.910" v="0" actId="14100"/>
          <ac:spMkLst>
            <pc:docMk/>
            <pc:sldMk cId="768254529" sldId="306"/>
            <ac:spMk id="8" creationId="{00000000-0000-0000-0000-000000000000}"/>
          </ac:spMkLst>
        </pc:spChg>
      </pc:sldChg>
      <pc:sldChg chg="modSp mod">
        <pc:chgData name="Roslyn Adams" userId="50b89d4b-d679-40f2-8cb4-5f8d7fec15eb" providerId="ADAL" clId="{C29F5D13-5068-4279-AA16-3B4CF97079FC}" dt="2020-09-11T05:47:14.143" v="1"/>
        <pc:sldMkLst>
          <pc:docMk/>
          <pc:sldMk cId="1049916549" sldId="318"/>
        </pc:sldMkLst>
        <pc:spChg chg="mod">
          <ac:chgData name="Roslyn Adams" userId="50b89d4b-d679-40f2-8cb4-5f8d7fec15eb" providerId="ADAL" clId="{C29F5D13-5068-4279-AA16-3B4CF97079FC}" dt="2020-09-11T05:47:14.143" v="1"/>
          <ac:spMkLst>
            <pc:docMk/>
            <pc:sldMk cId="1049916549" sldId="318"/>
            <ac:spMk id="3" creationId="{00000000-0000-0000-0000-000000000000}"/>
          </ac:spMkLst>
        </pc:spChg>
      </pc:sldChg>
      <pc:sldChg chg="modSp">
        <pc:chgData name="Roslyn Adams" userId="50b89d4b-d679-40f2-8cb4-5f8d7fec15eb" providerId="ADAL" clId="{C29F5D13-5068-4279-AA16-3B4CF97079FC}" dt="2020-09-11T05:48:09.347" v="4" actId="14100"/>
        <pc:sldMkLst>
          <pc:docMk/>
          <pc:sldMk cId="2339774739" sldId="322"/>
        </pc:sldMkLst>
        <pc:picChg chg="mod">
          <ac:chgData name="Roslyn Adams" userId="50b89d4b-d679-40f2-8cb4-5f8d7fec15eb" providerId="ADAL" clId="{C29F5D13-5068-4279-AA16-3B4CF97079FC}" dt="2020-09-11T05:48:09.347" v="4" actId="14100"/>
          <ac:picMkLst>
            <pc:docMk/>
            <pc:sldMk cId="2339774739" sldId="322"/>
            <ac:picMk id="40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6CB0-213F-4528-A84B-09525AB80E64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F3D4-7DE6-468B-9103-A5C87252C1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8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B20CCE7-B47D-422B-9926-FB99DC8045A2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9C908E9-590F-4195-9D2B-AF686B37D3D5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keysourcerail.com.a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xtranet.artc.com.au/docs/eng/track-civil/procedures/track-geo/pp-13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Outlook\6D0DX6CL\KeySourceRail_HorizontalLogo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2" y="1700808"/>
            <a:ext cx="7624414" cy="25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6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5513"/>
            <a:ext cx="8640960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rved Left Arrow 6"/>
          <p:cNvSpPr/>
          <p:nvPr/>
        </p:nvSpPr>
        <p:spPr>
          <a:xfrm>
            <a:off x="4644008" y="2132856"/>
            <a:ext cx="576064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6084" y="234888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20% loss of tamping efficiency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290934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5" y="925513"/>
            <a:ext cx="8640960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Left Arrow 2"/>
          <p:cNvSpPr/>
          <p:nvPr/>
        </p:nvSpPr>
        <p:spPr>
          <a:xfrm>
            <a:off x="5508104" y="2131643"/>
            <a:ext cx="648072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3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5" y="925513"/>
            <a:ext cx="8640960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Left Arrow 2"/>
          <p:cNvSpPr/>
          <p:nvPr/>
        </p:nvSpPr>
        <p:spPr>
          <a:xfrm>
            <a:off x="5508104" y="2131643"/>
            <a:ext cx="648072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9530" y="247509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25% loss of tamping efficiency</a:t>
            </a:r>
            <a:endParaRPr lang="en-A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3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5513"/>
            <a:ext cx="8640960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7092280" y="2060848"/>
            <a:ext cx="504056" cy="1512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9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5513"/>
            <a:ext cx="8640960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Left Arrow 2"/>
          <p:cNvSpPr/>
          <p:nvPr/>
        </p:nvSpPr>
        <p:spPr>
          <a:xfrm>
            <a:off x="7092280" y="2060848"/>
            <a:ext cx="504056" cy="1512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5027" y="241181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35% loss</a:t>
            </a:r>
            <a:endParaRPr lang="en-AU" sz="1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4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513"/>
            <a:ext cx="8784976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4557494" y="4293096"/>
            <a:ext cx="75132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177073" y="4731747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Recommended Replacement</a:t>
            </a:r>
          </a:p>
          <a:p>
            <a:pPr algn="ctr"/>
            <a:r>
              <a:rPr lang="en-US" sz="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Tolerance</a:t>
            </a:r>
            <a:endParaRPr lang="en-AU" sz="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/>
          </a:bodyPr>
          <a:lstStyle/>
          <a:p>
            <a:r>
              <a:rPr lang="en-US" sz="2400" dirty="0"/>
              <a:t>Wear and Loss of Effectiveness:  135 x 90 mm paddle</a:t>
            </a:r>
            <a:endParaRPr lang="en-AU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513"/>
            <a:ext cx="8784976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4612647" y="4277879"/>
            <a:ext cx="66257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177073" y="4731747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Recommended Replacement</a:t>
            </a:r>
          </a:p>
          <a:p>
            <a:pPr algn="ctr"/>
            <a:r>
              <a:rPr lang="en-US" sz="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Tolerance</a:t>
            </a:r>
            <a:endParaRPr lang="en-AU" sz="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5425267" y="4299699"/>
            <a:ext cx="1378981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5425267" y="4709927"/>
            <a:ext cx="13565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Absolute Condemnation Point – further use will lead to significant economic loss</a:t>
            </a:r>
            <a:endParaRPr lang="en-AU" sz="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5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340768"/>
            <a:ext cx="7675958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Excessive wear on tamping tynes leads to: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Increased $/ metre tamping operating cost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Increased maintenance cost ($/metre)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Increased $/metre tamping tyne major component cost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Loss of effective tamping machine life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More insertions per metre for same result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Less squeeze effectiveness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Less compaction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Reduced track quality</a:t>
            </a:r>
          </a:p>
          <a:p>
            <a:pPr marL="285750" indent="-285750">
              <a:buFont typeface="Wingdings 2" pitchFamily="18" charset="2"/>
              <a:buChar char=""/>
            </a:pPr>
            <a:r>
              <a:rPr lang="en-US" sz="2400" dirty="0"/>
              <a:t>Reduced safety – track compromise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88535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9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What does timely tyne replacement deliver?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Increased efficiency maintaining the under track condition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Improved maintenance cost per time spent tamping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Improved operating cost (labour and running cost) per time spent tamping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The same level of operating and maintenance cost delivers more and better quality tamping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Save on maintenance and operating costs and deliver more effective tamping by not allowing your tynes to wear beyond 20%.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64125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0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5688632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68081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5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424863" cy="129698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BTI Tamping Tynes: Effective Tamping Time  After  Tine</a:t>
            </a:r>
            <a:endParaRPr lang="en-AU" sz="4000" dirty="0"/>
          </a:p>
        </p:txBody>
      </p:sp>
      <p:pic>
        <p:nvPicPr>
          <p:cNvPr id="1026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4100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67" y="5114076"/>
            <a:ext cx="1478285" cy="14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2010"/>
            <a:ext cx="484218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9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 KSR\Business Development\Track Machines Project\BTI carbide 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778945" cy="48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4245" y="2567226"/>
            <a:ext cx="3072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Wedge Design reduces the force needed to insert the tool and reduces the overall wear</a:t>
            </a:r>
            <a:endParaRPr lang="en-AU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01720" y="3429000"/>
            <a:ext cx="2302526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1228110"/>
            <a:ext cx="269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Patented Wedge Design</a:t>
            </a:r>
            <a:endParaRPr lang="en-AU" dirty="0"/>
          </a:p>
        </p:txBody>
      </p:sp>
      <p:pic>
        <p:nvPicPr>
          <p:cNvPr id="7" name="Picture 6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89240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5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 KSR\Business Development\Track Machines Project\BTI carbide 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778945" cy="48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429309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XTREME carbide tip reduces the amount of broken tips caused by impact with debris in the ballast.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71800" y="4747501"/>
            <a:ext cx="2520280" cy="769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1228110"/>
            <a:ext cx="302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Extreme Carbide Wedge Tip</a:t>
            </a:r>
            <a:endParaRPr lang="en-AU" dirty="0"/>
          </a:p>
        </p:txBody>
      </p:sp>
      <p:pic>
        <p:nvPicPr>
          <p:cNvPr id="7" name="Picture 6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16" y="5710071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3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1 KSR\Business Development\Track Machines Project\inverted carbide t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4547640" cy="36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228110"/>
            <a:ext cx="302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Extreme Carbide Wedge Tip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360374" y="5013176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Force from the impact of the tamper will direct the carbide tighter into the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tip, not away from it, resulting in fewer damaged tips.</a:t>
            </a:r>
            <a:endParaRPr lang="en-AU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63888" y="3789041"/>
            <a:ext cx="1296144" cy="1308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51785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9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688632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0197" y="35010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Carbide Shoulder Protection Insert ensures longer tyne life</a:t>
            </a:r>
            <a:endParaRPr lang="en-AU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99792" y="3717032"/>
            <a:ext cx="2448272" cy="3687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122811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Shoulder Carbide Protection</a:t>
            </a:r>
            <a:endParaRPr lang="en-AU" dirty="0"/>
          </a:p>
        </p:txBody>
      </p:sp>
      <p:pic>
        <p:nvPicPr>
          <p:cNvPr id="9" name="Picture 8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40" y="5733256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1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58" y="1467016"/>
            <a:ext cx="44100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429309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Front and Back surface carbide provides superior surface protection against wear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Special grades of tungsten carbide withstand impact and </a:t>
            </a:r>
            <a:r>
              <a:rPr lang="en-AU" sz="1600" b="1" dirty="0">
                <a:solidFill>
                  <a:schemeClr val="bg1"/>
                </a:solidFill>
              </a:rPr>
              <a:t>abrasion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31840" y="4365104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122811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Thicker Front and Back Face Carbide Protection</a:t>
            </a:r>
            <a:endParaRPr lang="en-AU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594686" y="3789040"/>
            <a:ext cx="197731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80048" y="4437112"/>
            <a:ext cx="1287760" cy="1622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7272"/>
            <a:ext cx="23526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97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58" y="1467016"/>
            <a:ext cx="44100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422108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one piece forged manufacture provides superior strength, as opposed to a welded section</a:t>
            </a:r>
            <a:endParaRPr lang="en-AU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76056" y="2996952"/>
            <a:ext cx="3600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122811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Solid “one piece” Forged Steel tyne – the pad is not welded on  to the shank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59832" y="4437112"/>
            <a:ext cx="1908212" cy="614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402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401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BTI TAMPING TYNE REMOVAL COLLAR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386104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BTI tyne has a specifically designed “jacking collar”  to enable ease of removal using the tyne Removal Tool. This collar is unique to BTI tynes.</a:t>
            </a:r>
            <a:endParaRPr lang="en-AU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2080" y="2910859"/>
            <a:ext cx="1008112" cy="950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08428"/>
            <a:ext cx="44100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340" y="14084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6. The BTI Jacking Collar</a:t>
            </a:r>
            <a:endParaRPr lang="en-AU" dirty="0"/>
          </a:p>
        </p:txBody>
      </p:sp>
      <p:pic>
        <p:nvPicPr>
          <p:cNvPr id="8" name="Picture 7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278289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42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OF THE BTI TYNE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4011569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end cap protects the holding shank from damage and corrosion during storage and transport. It also keeps the insert clean</a:t>
            </a:r>
            <a:endParaRPr lang="en-AU" sz="12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049218" y="3068960"/>
            <a:ext cx="6954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4100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7544" y="1268760"/>
            <a:ext cx="220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7. Protective End Cap</a:t>
            </a:r>
            <a:endParaRPr lang="en-AU" dirty="0"/>
          </a:p>
        </p:txBody>
      </p:sp>
      <p:pic>
        <p:nvPicPr>
          <p:cNvPr id="8" name="Picture 7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278289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3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Key Source Rail have developed the KSR/BTI Wear Indicator Tool: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Source Rail Wear Indicator Gauge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1248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1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 KSR\Business Development\Track Machines Project\P7023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531942" cy="7521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Tyne – no wear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05311"/>
            <a:ext cx="278289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7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39473" cy="4569687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BTI are the worldwide specialist manufacturer of tamping tynes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BTI are known globally for their unmatched quality, performance and long life tamping tynes. </a:t>
            </a:r>
          </a:p>
          <a:p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BTI have been researching and manufacturing quality tynes for over 35 years. They are leaders in tamping tyne performance improvement and innovation.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BTI are the leader in tungsten carbide wear parts for railroad Maintenance of Way equipment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24030" cy="1066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BTI -THE TAMPING TYNE SPECIALISTS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77272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70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1 KSR\Business Development\Track Machines Project\P7023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531942" cy="7521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Tyne indicating 25% wear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89240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83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1 KSR\Business Development\Track Machines Project\P7023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531942" cy="7521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Wear Indicator Gauge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65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1 KSR\Business Development\Track Machines Project\P7023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" y="0"/>
            <a:ext cx="9299509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961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Wear Indicator Gauge – condemnation point- exceeds 25% wear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40" y="5733256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74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961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Wear Indicator Gauge – condemnation point- exceeds 25% wear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ocuments\1 KSR\Business Development\Track Machines Project\P7023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7272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15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1 KSR\Business Development\Track Machines Project\P7023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8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Wear Gauge – Condemnation point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48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cuments\1 KSR\Business Development\Track Machines Project\P7023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80960" cy="10668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       Protective Sleeve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17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1 KSR\Business Development\Track Machines Project\P7023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80960" cy="10668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       Protective Sleeve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06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Key Source Rail have developed a “Tamping Tyne Converter” that references the OEM tyne (Plasser, Harsco Jackson, </a:t>
            </a:r>
            <a:r>
              <a:rPr lang="en-US" sz="2800" dirty="0" err="1"/>
              <a:t>Matisa</a:t>
            </a:r>
            <a:r>
              <a:rPr lang="en-US" sz="2800" dirty="0"/>
              <a:t>) and gives you the replacement BTI Tyne.</a:t>
            </a: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Locating the BTI Tyne for your Machine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67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Key Source Rail OEM Converter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" y="1628800"/>
            <a:ext cx="89820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4506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80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BTI have developed a unique tyne removal tool. BTI are the only manufacturer of this tool.</a:t>
            </a:r>
          </a:p>
          <a:p>
            <a:endParaRPr lang="en-US" sz="2400" dirty="0"/>
          </a:p>
          <a:p>
            <a:r>
              <a:rPr lang="en-US" sz="2400" dirty="0"/>
              <a:t>The Tyne Removal Tool saves time and money on changing out used tynes and enhances safety performance.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BTI Tamping TYNE Removal Tool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373216"/>
            <a:ext cx="299696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8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39473" cy="4569687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Key Source Rail provides 95% of the BTI product Australia wide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Key Source Rail understands the BTI product</a:t>
            </a:r>
          </a:p>
          <a:p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Key Source Rail has extensive tamping tool and track machine experience (combined in-house knowledge in excess of 120 years)</a:t>
            </a:r>
          </a:p>
          <a:p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Key Source Rail have partnered with BTI for in excess of 15 years</a:t>
            </a:r>
            <a:endParaRPr lang="en-US" sz="3600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201960"/>
            <a:ext cx="7963990" cy="1066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BTI AND KEY SOURCE RAIL – PARTNERED SUCCESS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57" y="80628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98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824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BTI TAMPING TYNE REMOVAL TOOL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132856"/>
            <a:ext cx="5065935" cy="39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2687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 more wedges, sledge hammers and brute strength required</a:t>
            </a:r>
            <a:endParaRPr lang="en-AU" b="1" dirty="0"/>
          </a:p>
        </p:txBody>
      </p:sp>
      <p:pic>
        <p:nvPicPr>
          <p:cNvPr id="5" name="Picture 4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05264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48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BTI Tamping Tyne Removal Tool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81" y="1628800"/>
            <a:ext cx="5065935" cy="39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50" y="4892115"/>
            <a:ext cx="3722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horse shoe collar design allows for simple “one person” operation to safely remove tynes</a:t>
            </a:r>
            <a:r>
              <a:rPr lang="en-US" sz="1600" dirty="0">
                <a:solidFill>
                  <a:schemeClr val="bg1"/>
                </a:solidFill>
              </a:rPr>
              <a:t> . </a:t>
            </a:r>
            <a:r>
              <a:rPr lang="en-US" sz="1600" b="1" dirty="0">
                <a:solidFill>
                  <a:schemeClr val="bg1"/>
                </a:solidFill>
              </a:rPr>
              <a:t>This has resulted in significant reduction in finger and back (soft tissue) injury</a:t>
            </a:r>
            <a:endParaRPr lang="en-AU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07904" y="4581128"/>
            <a:ext cx="2016224" cy="510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78" y="5661248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93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824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BTI TAMPING TYNE REMOVAL TOOL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065935" cy="39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530120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jacking cylinders ensure even removal pressure for ease of removal and operator safety</a:t>
            </a:r>
            <a:endParaRPr lang="en-AU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47864" y="4413029"/>
            <a:ext cx="1224136" cy="960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94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824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BTI TAMPING TYNE REMOVAL TOOL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38610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The BTI tyne has a specifically designed “jacking collar”  to enable ease of removal using the tyne Removal Tool. This collar is unique to BTI tynes.</a:t>
            </a:r>
            <a:endParaRPr lang="en-AU" sz="12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2080" y="2910859"/>
            <a:ext cx="1008112" cy="950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user\Pictures\tamping 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44100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661248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2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7963990" cy="4680520"/>
          </a:xfrm>
        </p:spPr>
        <p:txBody>
          <a:bodyPr/>
          <a:lstStyle/>
          <a:p>
            <a:r>
              <a:rPr lang="en-US" sz="2400" dirty="0"/>
              <a:t>Broken tynes can take hours to remove and often oxy acetylene must be used to remove the tool</a:t>
            </a:r>
          </a:p>
          <a:p>
            <a:endParaRPr lang="en-US" sz="2400" dirty="0"/>
          </a:p>
          <a:p>
            <a:r>
              <a:rPr lang="en-US" sz="2400" dirty="0"/>
              <a:t>Because of this BTI developed the broken tyne removal tool</a:t>
            </a:r>
          </a:p>
          <a:p>
            <a:endParaRPr lang="en-US" sz="2400" dirty="0"/>
          </a:p>
          <a:p>
            <a:r>
              <a:rPr lang="en-US" sz="2400" dirty="0"/>
              <a:t>This tool is the fastest, safest , most time efficient and economical way to remove a tyne that has snapped in the machine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BTI Broken Tyne Removal Tool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47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824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BTI BROKEN TYNE REMOVAL TOOL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28481" cy="419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22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Key Source Rail supports the BTI product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We offer education and training in tyne wear and removal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Key Source Rail offers a tyne that we believe has a longer life and we know costs less than the OEM tynes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SOURCE RAIL WRAP UP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5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268760"/>
            <a:ext cx="7747966" cy="5112568"/>
          </a:xfrm>
        </p:spPr>
        <p:txBody>
          <a:bodyPr/>
          <a:lstStyle/>
          <a:p>
            <a:r>
              <a:rPr lang="en-US" sz="2800" b="1" u="sng" dirty="0"/>
              <a:t>WHAT ELSE DOES KEY SOURCE RAIL OFFER:</a:t>
            </a:r>
          </a:p>
          <a:p>
            <a:endParaRPr lang="en-US" b="1" dirty="0"/>
          </a:p>
          <a:p>
            <a:r>
              <a:rPr lang="en-US" dirty="0"/>
              <a:t>KSR are not just selling a tyne, we offer –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Education and awareness,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Support for all your rail needs,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Sharing product knowledge and innovation,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Training for your people</a:t>
            </a:r>
          </a:p>
          <a:p>
            <a:r>
              <a:rPr lang="en-US" dirty="0"/>
              <a:t>All of this at no cost to you</a:t>
            </a:r>
          </a:p>
          <a:p>
            <a:endParaRPr lang="en-US" dirty="0"/>
          </a:p>
          <a:p>
            <a:r>
              <a:rPr lang="en-US" dirty="0"/>
              <a:t>Ballast regulator wear plates and </a:t>
            </a:r>
            <a:r>
              <a:rPr lang="en-US" dirty="0" err="1"/>
              <a:t>undercutter</a:t>
            </a:r>
            <a:r>
              <a:rPr lang="en-US" dirty="0"/>
              <a:t> wear parts are another area that your business will benefit from sourcing from Key Source Rail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03950" cy="824136"/>
          </a:xfrm>
        </p:spPr>
        <p:txBody>
          <a:bodyPr/>
          <a:lstStyle/>
          <a:p>
            <a:r>
              <a:rPr lang="en-US" dirty="0"/>
              <a:t>KEY SOURCE RAIL WRAP UP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57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bti packag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33"/>
            <a:ext cx="9144001" cy="25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3" y="3068960"/>
            <a:ext cx="82809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the Tamping Tyne Specialist for tynes and all your rail network parts and training:</a:t>
            </a:r>
          </a:p>
          <a:p>
            <a:pPr algn="ctr"/>
            <a:r>
              <a:rPr lang="en-US" sz="2000" dirty="0"/>
              <a:t>KEY SOURCE RAIL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Perth Office Support  (08) 9237 8500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East Coast Support  (02) 6762 7900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OR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3"/>
              </a:rPr>
              <a:t>sales@keysourcerail.com.au</a:t>
            </a:r>
            <a:endParaRPr lang="en-US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73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  <a:p>
            <a:endParaRPr lang="en-US" sz="4000" dirty="0"/>
          </a:p>
          <a:p>
            <a:r>
              <a:rPr lang="en-US" sz="4000" dirty="0"/>
              <a:t>How else can we help you with your rail issues, training and parts and equipment sourcing?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60648"/>
            <a:ext cx="3309111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98596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2050" name="Picture 2" descr="C:\Users\user\Pictures\track 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6099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25" y="102552"/>
            <a:ext cx="23547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844824"/>
            <a:ext cx="8108006" cy="4608512"/>
          </a:xfrm>
        </p:spPr>
        <p:txBody>
          <a:bodyPr>
            <a:normAutofit/>
          </a:bodyPr>
          <a:lstStyle/>
          <a:p>
            <a:r>
              <a:rPr lang="en-US" sz="2000" dirty="0"/>
              <a:t>There is a direct correlation between tyne wear 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Loss of Squeeze Effectiveness and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Loss of Consolidation Effectiveness </a:t>
            </a:r>
          </a:p>
          <a:p>
            <a:r>
              <a:rPr lang="en-US" sz="2000" dirty="0"/>
              <a:t>This leads 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Increased tamping time for less metreage of cover (double or triple squeeze)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Increased Operating Cost ($/ metreage of cover)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Increased Maintenance Cost ($/ metreage of cover)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80014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Importance of Managing Tyne Wear</a:t>
            </a:r>
            <a:endParaRPr lang="en-AU" dirty="0"/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121"/>
            <a:ext cx="2232248" cy="7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0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268760"/>
            <a:ext cx="8468046" cy="5256584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“Quality of Output - If a quality and long lasting output is not being achieved, the following possible causes should be investigated: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Worn tamping tools – a tamping tyne must be replaced when more than 20 – 25% of the tyne face area has worn away or broken off.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lift on each pass is too great;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basic lift is insufficient;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There is not enough depth of good quality ballast beneath the sleepers – track with poor drainage and/or fouled ballast will not compact properly;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Tamping depth is incorrect – if the depth is insufficient, ballast will be ineffectively pressed against the sides of the sleepers;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Tamping rate is too fast – if the squeeze time is too low, optimum ballast compaction may not be achieved;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Incorrect calibration of tamper measuring or control systems” </a:t>
            </a:r>
          </a:p>
          <a:p>
            <a:r>
              <a:rPr lang="en-US" i="1" dirty="0">
                <a:solidFill>
                  <a:srgbClr val="FFFF00"/>
                </a:solidFill>
              </a:rPr>
              <a:t>Source : ARTC </a:t>
            </a:r>
            <a:r>
              <a:rPr lang="en-US" i="1" dirty="0" err="1">
                <a:solidFill>
                  <a:srgbClr val="FFFF00"/>
                </a:solidFill>
              </a:rPr>
              <a:t>Mechanised</a:t>
            </a:r>
            <a:r>
              <a:rPr lang="en-US" i="1" dirty="0">
                <a:solidFill>
                  <a:srgbClr val="FFFF00"/>
                </a:solidFill>
              </a:rPr>
              <a:t> Track Surfacing Procedure p 26 - see link</a:t>
            </a:r>
          </a:p>
          <a:p>
            <a:r>
              <a:rPr lang="en-US" i="1" dirty="0">
                <a:hlinkClick r:id="rId2"/>
              </a:rPr>
              <a:t>https://extranet.artc.com.au/docs/eng/track-civil/procedures/track-geo/pp-135.pdf</a:t>
            </a: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80014" cy="896144"/>
          </a:xfrm>
        </p:spPr>
        <p:txBody>
          <a:bodyPr>
            <a:normAutofit/>
          </a:bodyPr>
          <a:lstStyle/>
          <a:p>
            <a:r>
              <a:rPr lang="en-AU" dirty="0"/>
              <a:t>ARTC Wear Recommendation</a:t>
            </a:r>
          </a:p>
        </p:txBody>
      </p:sp>
      <p:pic>
        <p:nvPicPr>
          <p:cNvPr id="4" name="Picture 3" descr="C:\Users\user\AppData\Local\Microsoft\Windows\Temporary Internet Files\Content.Outlook\6D0DX6CL\KeySourceRail_Horizontal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668"/>
            <a:ext cx="2232248" cy="7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5513"/>
            <a:ext cx="8640960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3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Source Rail Tamping Tyne Study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5513"/>
            <a:ext cx="8640960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rved Left Arrow 6"/>
          <p:cNvSpPr/>
          <p:nvPr/>
        </p:nvSpPr>
        <p:spPr>
          <a:xfrm>
            <a:off x="4644008" y="2132856"/>
            <a:ext cx="576064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67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e9434b4-6a59-450d-9327-b2ef7c90943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73A7B2A9D38459CAD6B160A01BFD4" ma:contentTypeVersion="12" ma:contentTypeDescription="Create a new document." ma:contentTypeScope="" ma:versionID="ea4cfcc5d69236ba7bfc67cbf1c9e020">
  <xsd:schema xmlns:xsd="http://www.w3.org/2001/XMLSchema" xmlns:xs="http://www.w3.org/2001/XMLSchema" xmlns:p="http://schemas.microsoft.com/office/2006/metadata/properties" xmlns:ns2="7bd12774-fe41-4074-863a-68141c97c680" xmlns:ns3="8e9434b4-6a59-450d-9327-b2ef7c909431" targetNamespace="http://schemas.microsoft.com/office/2006/metadata/properties" ma:root="true" ma:fieldsID="e49037e047e5cf28514908dbb42f4772" ns2:_="" ns3:_="">
    <xsd:import namespace="7bd12774-fe41-4074-863a-68141c97c680"/>
    <xsd:import namespace="8e9434b4-6a59-450d-9327-b2ef7c9094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12774-fe41-4074-863a-68141c97c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434b4-6a59-450d-9327-b2ef7c9094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D93295-537F-4068-BBCC-B9C47216DFC8}">
  <ds:schemaRefs>
    <ds:schemaRef ds:uri="http://schemas.microsoft.com/office/2006/metadata/properties"/>
    <ds:schemaRef ds:uri="http://schemas.microsoft.com/office/infopath/2007/PartnerControls"/>
    <ds:schemaRef ds:uri="8e9434b4-6a59-450d-9327-b2ef7c909431"/>
  </ds:schemaRefs>
</ds:datastoreItem>
</file>

<file path=customXml/itemProps2.xml><?xml version="1.0" encoding="utf-8"?>
<ds:datastoreItem xmlns:ds="http://schemas.openxmlformats.org/officeDocument/2006/customXml" ds:itemID="{ADFB8B1C-AAB5-4C3D-95B0-05A83B7CA1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D3D882-357D-42E8-AA7E-F6D6BCB29617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2422</TotalTime>
  <Words>1391</Words>
  <Application>Microsoft Office PowerPoint</Application>
  <PresentationFormat>On-screen Show (4:3)</PresentationFormat>
  <Paragraphs>163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Corbel</vt:lpstr>
      <vt:lpstr>Times New Roman</vt:lpstr>
      <vt:lpstr>Wingdings</vt:lpstr>
      <vt:lpstr>Wingdings 2</vt:lpstr>
      <vt:lpstr>Mylar</vt:lpstr>
      <vt:lpstr>PowerPoint Presentation</vt:lpstr>
      <vt:lpstr>BTI Tamping Tynes: Effective Tamping Time  After  Tine</vt:lpstr>
      <vt:lpstr>BTI -THE TAMPING TYNE SPECIALISTS</vt:lpstr>
      <vt:lpstr>BTI AND KEY SOURCE RAIL – PARTNERED SUCCESS</vt:lpstr>
      <vt:lpstr>Key Source Rail Tamping Tyne Study</vt:lpstr>
      <vt:lpstr>The Importance of Managing Tyne Wear</vt:lpstr>
      <vt:lpstr>ARTC Wear Recommendation</vt:lpstr>
      <vt:lpstr>Key Source Rail Tamping Tyne Study</vt:lpstr>
      <vt:lpstr>Key Source Rail Tamping Tyne Study</vt:lpstr>
      <vt:lpstr>Key Source Rail Tamping Tyne Study</vt:lpstr>
      <vt:lpstr>Key Source Rail Tamping Tyne Study</vt:lpstr>
      <vt:lpstr>Key Source Rail Tamping Tyne Study</vt:lpstr>
      <vt:lpstr>Key Source Rail Tamping Tyne Study</vt:lpstr>
      <vt:lpstr>Key Source Rail Tamping Tyne Study</vt:lpstr>
      <vt:lpstr>Key Source Rail Tamping Tyne Study</vt:lpstr>
      <vt:lpstr>Wear and Loss of Effectiveness:  135 x 90 mm paddle</vt:lpstr>
      <vt:lpstr>Key Source Rail Tamping tyne Study</vt:lpstr>
      <vt:lpstr>Key Source Rail Tamping tyne Study</vt:lpstr>
      <vt:lpstr>FEATURES OF THE BTI TYNE</vt:lpstr>
      <vt:lpstr>FEATURES OF THE BTI TYNE</vt:lpstr>
      <vt:lpstr>FEATURES OF THE BTI tyne</vt:lpstr>
      <vt:lpstr>FEATURES OF THE BTI TYNE</vt:lpstr>
      <vt:lpstr>FEATURES OF THE BTI TYNE</vt:lpstr>
      <vt:lpstr>FEATURES OF THE BTI TYNE</vt:lpstr>
      <vt:lpstr>FEATURES OF THE BTI TYNE</vt:lpstr>
      <vt:lpstr>THE BTI TAMPING TYNE REMOVAL COLLAR</vt:lpstr>
      <vt:lpstr>FEATURES OF THE BTI TYNE</vt:lpstr>
      <vt:lpstr>Key Source Rail Wear Indicator Gauge</vt:lpstr>
      <vt:lpstr>New Tyne – no wear</vt:lpstr>
      <vt:lpstr>Tyne indicating 25% wear</vt:lpstr>
      <vt:lpstr>Wear Indicator Gauge</vt:lpstr>
      <vt:lpstr>Wear Indicator Gauge – condemnation point- exceeds 25% wear</vt:lpstr>
      <vt:lpstr>Wear Indicator Gauge – condemnation point- exceeds 25% wear</vt:lpstr>
      <vt:lpstr>Wear Gauge – Condemnation point</vt:lpstr>
      <vt:lpstr>       Protective Sleeve</vt:lpstr>
      <vt:lpstr>       Protective Sleeve</vt:lpstr>
      <vt:lpstr>Locating the BTI Tyne for your Machine</vt:lpstr>
      <vt:lpstr>The Key Source Rail OEM Converter</vt:lpstr>
      <vt:lpstr>BTI Tamping TYNE Removal Tool</vt:lpstr>
      <vt:lpstr>THE BTI TAMPING TYNE REMOVAL TOOL</vt:lpstr>
      <vt:lpstr>BTI Tamping Tyne Removal Tool</vt:lpstr>
      <vt:lpstr>THE BTI TAMPING TYNE REMOVAL TOOL</vt:lpstr>
      <vt:lpstr>THE BTI TAMPING TYNE REMOVAL TOOL</vt:lpstr>
      <vt:lpstr>BTI Broken Tyne Removal Tool</vt:lpstr>
      <vt:lpstr>THE BTI BROKEN TYNE REMOVAL TOOL</vt:lpstr>
      <vt:lpstr>KEY SOURCE RAIL WRAP UP</vt:lpstr>
      <vt:lpstr>KEY SOURCE RAIL WRAP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BTI Tamping Tine Study</dc:title>
  <dc:creator>david gallagher</dc:creator>
  <cp:lastModifiedBy>Roslyn Adams</cp:lastModifiedBy>
  <cp:revision>100</cp:revision>
  <dcterms:created xsi:type="dcterms:W3CDTF">2016-06-16T02:16:46Z</dcterms:created>
  <dcterms:modified xsi:type="dcterms:W3CDTF">2020-09-11T05:48:37Z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0x0101009B673A7B2A9D38459CAD6B160A01BFD4</vt:lpwstr>
  </property>
  <property fmtid="{D5CDD505-2E9C-101B-9397-08002B2CF9AE}" pid="3" name="Order">
    <vt:r8>772700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