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54"/>
  </p:notesMasterIdLst>
  <p:sldIdLst>
    <p:sldId id="329" r:id="rId5"/>
    <p:sldId id="256" r:id="rId6"/>
    <p:sldId id="261" r:id="rId7"/>
    <p:sldId id="294" r:id="rId8"/>
    <p:sldId id="257" r:id="rId9"/>
    <p:sldId id="265" r:id="rId10"/>
    <p:sldId id="274" r:id="rId11"/>
    <p:sldId id="286" r:id="rId12"/>
    <p:sldId id="266" r:id="rId13"/>
    <p:sldId id="288" r:id="rId14"/>
    <p:sldId id="284" r:id="rId15"/>
    <p:sldId id="290" r:id="rId16"/>
    <p:sldId id="287" r:id="rId17"/>
    <p:sldId id="285" r:id="rId18"/>
    <p:sldId id="289" r:id="rId19"/>
    <p:sldId id="292" r:id="rId20"/>
    <p:sldId id="271" r:id="rId21"/>
    <p:sldId id="269" r:id="rId22"/>
    <p:sldId id="307" r:id="rId23"/>
    <p:sldId id="306" r:id="rId24"/>
    <p:sldId id="312" r:id="rId25"/>
    <p:sldId id="313" r:id="rId26"/>
    <p:sldId id="314" r:id="rId27"/>
    <p:sldId id="308" r:id="rId28"/>
    <p:sldId id="310" r:id="rId29"/>
    <p:sldId id="315" r:id="rId30"/>
    <p:sldId id="309" r:id="rId31"/>
    <p:sldId id="318" r:id="rId32"/>
    <p:sldId id="270" r:id="rId33"/>
    <p:sldId id="320" r:id="rId34"/>
    <p:sldId id="321" r:id="rId35"/>
    <p:sldId id="322" r:id="rId36"/>
    <p:sldId id="323" r:id="rId37"/>
    <p:sldId id="328" r:id="rId38"/>
    <p:sldId id="319" r:id="rId39"/>
    <p:sldId id="327" r:id="rId40"/>
    <p:sldId id="291" r:id="rId41"/>
    <p:sldId id="279" r:id="rId42"/>
    <p:sldId id="280" r:id="rId43"/>
    <p:sldId id="295" r:id="rId44"/>
    <p:sldId id="297" r:id="rId45"/>
    <p:sldId id="300" r:id="rId46"/>
    <p:sldId id="303" r:id="rId47"/>
    <p:sldId id="302" r:id="rId48"/>
    <p:sldId id="301" r:id="rId49"/>
    <p:sldId id="296" r:id="rId50"/>
    <p:sldId id="293" r:id="rId51"/>
    <p:sldId id="259" r:id="rId52"/>
    <p:sldId id="267" r:id="rId5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9F5D13-5068-4279-AA16-3B4CF97079FC}" v="3" dt="2020-09-11T05:48:09.3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slyn Adams" userId="50b89d4b-d679-40f2-8cb4-5f8d7fec15eb" providerId="ADAL" clId="{C29F5D13-5068-4279-AA16-3B4CF97079FC}"/>
    <pc:docChg chg="modSld">
      <pc:chgData name="Roslyn Adams" userId="50b89d4b-d679-40f2-8cb4-5f8d7fec15eb" providerId="ADAL" clId="{C29F5D13-5068-4279-AA16-3B4CF97079FC}" dt="2020-09-11T05:48:09.347" v="4" actId="14100"/>
      <pc:docMkLst>
        <pc:docMk/>
      </pc:docMkLst>
      <pc:sldChg chg="modSp mod">
        <pc:chgData name="Roslyn Adams" userId="50b89d4b-d679-40f2-8cb4-5f8d7fec15eb" providerId="ADAL" clId="{C29F5D13-5068-4279-AA16-3B4CF97079FC}" dt="2020-09-11T05:37:08.910" v="0" actId="14100"/>
        <pc:sldMkLst>
          <pc:docMk/>
          <pc:sldMk cId="768254529" sldId="306"/>
        </pc:sldMkLst>
        <pc:spChg chg="mod">
          <ac:chgData name="Roslyn Adams" userId="50b89d4b-d679-40f2-8cb4-5f8d7fec15eb" providerId="ADAL" clId="{C29F5D13-5068-4279-AA16-3B4CF97079FC}" dt="2020-09-11T05:37:08.910" v="0" actId="14100"/>
          <ac:spMkLst>
            <pc:docMk/>
            <pc:sldMk cId="768254529" sldId="306"/>
            <ac:spMk id="8" creationId="{00000000-0000-0000-0000-000000000000}"/>
          </ac:spMkLst>
        </pc:spChg>
      </pc:sldChg>
      <pc:sldChg chg="modSp mod">
        <pc:chgData name="Roslyn Adams" userId="50b89d4b-d679-40f2-8cb4-5f8d7fec15eb" providerId="ADAL" clId="{C29F5D13-5068-4279-AA16-3B4CF97079FC}" dt="2020-09-11T05:47:14.143" v="1"/>
        <pc:sldMkLst>
          <pc:docMk/>
          <pc:sldMk cId="1049916549" sldId="318"/>
        </pc:sldMkLst>
        <pc:spChg chg="mod">
          <ac:chgData name="Roslyn Adams" userId="50b89d4b-d679-40f2-8cb4-5f8d7fec15eb" providerId="ADAL" clId="{C29F5D13-5068-4279-AA16-3B4CF97079FC}" dt="2020-09-11T05:47:14.143" v="1"/>
          <ac:spMkLst>
            <pc:docMk/>
            <pc:sldMk cId="1049916549" sldId="318"/>
            <ac:spMk id="3" creationId="{00000000-0000-0000-0000-000000000000}"/>
          </ac:spMkLst>
        </pc:spChg>
      </pc:sldChg>
      <pc:sldChg chg="modSp">
        <pc:chgData name="Roslyn Adams" userId="50b89d4b-d679-40f2-8cb4-5f8d7fec15eb" providerId="ADAL" clId="{C29F5D13-5068-4279-AA16-3B4CF97079FC}" dt="2020-09-11T05:48:09.347" v="4" actId="14100"/>
        <pc:sldMkLst>
          <pc:docMk/>
          <pc:sldMk cId="2339774739" sldId="322"/>
        </pc:sldMkLst>
        <pc:picChg chg="mod">
          <ac:chgData name="Roslyn Adams" userId="50b89d4b-d679-40f2-8cb4-5f8d7fec15eb" providerId="ADAL" clId="{C29F5D13-5068-4279-AA16-3B4CF97079FC}" dt="2020-09-11T05:48:09.347" v="4" actId="14100"/>
          <ac:picMkLst>
            <pc:docMk/>
            <pc:sldMk cId="2339774739" sldId="322"/>
            <ac:picMk id="4098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36CB0-213F-4528-A84B-09525AB80E64}" type="datetimeFigureOut">
              <a:rPr lang="en-AU" smtClean="0"/>
              <a:t>11/09/2020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F5F3D4-7DE6-468B-9103-A5C87252C1A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53801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4743451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CCE7-B47D-422B-9926-FB99DC8045A2}" type="datetimeFigureOut">
              <a:rPr lang="en-AU" smtClean="0"/>
              <a:t>11/09/2020</a:t>
            </a:fld>
            <a:endParaRPr lang="en-AU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C908E9-590F-4195-9D2B-AF686B37D3D5}" type="slidenum">
              <a:rPr lang="en-AU" smtClean="0"/>
              <a:t>‹#›</a:t>
            </a:fld>
            <a:endParaRPr lang="en-AU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CCE7-B47D-422B-9926-FB99DC8045A2}" type="datetimeFigureOut">
              <a:rPr lang="en-AU" smtClean="0"/>
              <a:t>11/09/2020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908E9-590F-4195-9D2B-AF686B37D3D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CCE7-B47D-422B-9926-FB99DC8045A2}" type="datetimeFigureOut">
              <a:rPr lang="en-AU" smtClean="0"/>
              <a:t>11/09/2020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908E9-590F-4195-9D2B-AF686B37D3D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B20CCE7-B47D-422B-9926-FB99DC8045A2}" type="datetimeFigureOut">
              <a:rPr lang="en-AU" smtClean="0"/>
              <a:t>11/09/2020</a:t>
            </a:fld>
            <a:endParaRPr lang="en-AU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9C908E9-590F-4195-9D2B-AF686B37D3D5}" type="slidenum">
              <a:rPr lang="en-AU" smtClean="0"/>
              <a:t>‹#›</a:t>
            </a:fld>
            <a:endParaRPr lang="en-A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CCE7-B47D-422B-9926-FB99DC8045A2}" type="datetimeFigureOut">
              <a:rPr lang="en-AU" smtClean="0"/>
              <a:t>11/09/2020</a:t>
            </a:fld>
            <a:endParaRPr lang="en-A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C908E9-590F-4195-9D2B-AF686B37D3D5}" type="slidenum">
              <a:rPr lang="en-AU" smtClean="0"/>
              <a:t>‹#›</a:t>
            </a:fld>
            <a:endParaRPr lang="en-A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-4439" y="182880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B20CCE7-B47D-422B-9926-FB99DC8045A2}" type="datetimeFigureOut">
              <a:rPr lang="en-AU" smtClean="0"/>
              <a:t>11/09/2020</a:t>
            </a:fld>
            <a:endParaRPr lang="en-AU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9C908E9-590F-4195-9D2B-AF686B37D3D5}" type="slidenum">
              <a:rPr lang="en-AU" smtClean="0"/>
              <a:t>‹#›</a:t>
            </a:fld>
            <a:endParaRPr lang="en-AU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B20CCE7-B47D-422B-9926-FB99DC8045A2}" type="datetimeFigureOut">
              <a:rPr lang="en-AU" smtClean="0"/>
              <a:t>11/09/2020</a:t>
            </a:fld>
            <a:endParaRPr lang="en-AU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9C908E9-590F-4195-9D2B-AF686B37D3D5}" type="slidenum">
              <a:rPr lang="en-AU" smtClean="0"/>
              <a:t>‹#›</a:t>
            </a:fld>
            <a:endParaRPr lang="en-AU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CCE7-B47D-422B-9926-FB99DC8045A2}" type="datetimeFigureOut">
              <a:rPr lang="en-AU" smtClean="0"/>
              <a:t>11/09/2020</a:t>
            </a:fld>
            <a:endParaRPr lang="en-A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C908E9-590F-4195-9D2B-AF686B37D3D5}" type="slidenum">
              <a:rPr lang="en-AU" smtClean="0"/>
              <a:t>‹#›</a:t>
            </a:fld>
            <a:endParaRPr lang="en-AU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CCE7-B47D-422B-9926-FB99DC8045A2}" type="datetimeFigureOut">
              <a:rPr lang="en-AU" smtClean="0"/>
              <a:t>11/09/2020</a:t>
            </a:fld>
            <a:endParaRPr lang="en-A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C908E9-590F-4195-9D2B-AF686B37D3D5}" type="slidenum">
              <a:rPr lang="en-AU" smtClean="0"/>
              <a:t>‹#›</a:t>
            </a:fld>
            <a:endParaRPr lang="en-A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B20CCE7-B47D-422B-9926-FB99DC8045A2}" type="datetimeFigureOut">
              <a:rPr lang="en-AU" smtClean="0"/>
              <a:t>11/09/2020</a:t>
            </a:fld>
            <a:endParaRPr lang="en-A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9C908E9-590F-4195-9D2B-AF686B37D3D5}" type="slidenum">
              <a:rPr lang="en-AU" smtClean="0"/>
              <a:t>‹#›</a:t>
            </a:fld>
            <a:endParaRPr lang="en-AU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B20CCE7-B47D-422B-9926-FB99DC8045A2}" type="datetimeFigureOut">
              <a:rPr lang="en-AU" smtClean="0"/>
              <a:t>11/09/2020</a:t>
            </a:fld>
            <a:endParaRPr lang="en-A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9C908E9-590F-4195-9D2B-AF686B37D3D5}" type="slidenum">
              <a:rPr lang="en-AU" smtClean="0"/>
              <a:t>‹#›</a:t>
            </a:fld>
            <a:endParaRPr lang="en-A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6" y="1463040"/>
            <a:ext cx="76809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6" y="6543676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FB20CCE7-B47D-422B-9926-FB99DC8045A2}" type="datetimeFigureOut">
              <a:rPr lang="en-AU" smtClean="0"/>
              <a:t>11/09/2020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49" y="6543676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6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09C908E9-590F-4195-9D2B-AF686B37D3D5}" type="slidenum">
              <a:rPr lang="en-AU" smtClean="0"/>
              <a:t>‹#›</a:t>
            </a:fld>
            <a:endParaRPr lang="en-A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4000" b="0" kern="1200" cap="none" spc="0" baseline="0">
          <a:solidFill>
            <a:schemeClr val="tx1"/>
          </a:solidFill>
          <a:latin typeface="+mj-lt"/>
          <a:ea typeface="+mj-ea"/>
          <a:cs typeface="Tunga" pitchFamily="2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itchFamily="34" charset="0"/>
        <a:buNone/>
        <a:defRPr sz="18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mailto:sales@keysourcerail.com.au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extranet.artc.com.au/docs/eng/track-civil/procedures/track-geo/pp-135.pd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AppData\Local\Microsoft\Windows\Temporary Internet Files\Content.Outlook\6D0DX6CL\KeySourceRail_HorizontalLogo (4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042" y="1700808"/>
            <a:ext cx="7624414" cy="2564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865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608112"/>
          </a:xfrm>
        </p:spPr>
        <p:txBody>
          <a:bodyPr>
            <a:normAutofit fontScale="90000"/>
          </a:bodyPr>
          <a:lstStyle/>
          <a:p>
            <a:r>
              <a:rPr lang="en-US" dirty="0"/>
              <a:t>Key Source Rail Tamping Tyne Study</a:t>
            </a:r>
            <a:endParaRPr lang="en-AU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25513"/>
            <a:ext cx="8640960" cy="6160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urved Left Arrow 6"/>
          <p:cNvSpPr/>
          <p:nvPr/>
        </p:nvSpPr>
        <p:spPr>
          <a:xfrm>
            <a:off x="4644008" y="2132856"/>
            <a:ext cx="576064" cy="93610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96084" y="2348880"/>
            <a:ext cx="273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20% loss of tamping efficiency</a:t>
            </a:r>
            <a:endParaRPr lang="en-AU" sz="1200" b="1" dirty="0"/>
          </a:p>
        </p:txBody>
      </p:sp>
    </p:spTree>
    <p:extLst>
      <p:ext uri="{BB962C8B-B14F-4D97-AF65-F5344CB8AC3E}">
        <p14:creationId xmlns:p14="http://schemas.microsoft.com/office/powerpoint/2010/main" val="2909345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608112"/>
          </a:xfrm>
        </p:spPr>
        <p:txBody>
          <a:bodyPr>
            <a:normAutofit fontScale="90000"/>
          </a:bodyPr>
          <a:lstStyle/>
          <a:p>
            <a:r>
              <a:rPr lang="en-US" dirty="0"/>
              <a:t>Key Source Rail Tamping Tyne Study</a:t>
            </a:r>
            <a:endParaRPr lang="en-AU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95" y="925513"/>
            <a:ext cx="8640960" cy="6160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urved Left Arrow 2"/>
          <p:cNvSpPr/>
          <p:nvPr/>
        </p:nvSpPr>
        <p:spPr>
          <a:xfrm>
            <a:off x="5508104" y="2131643"/>
            <a:ext cx="648072" cy="108012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936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608112"/>
          </a:xfrm>
        </p:spPr>
        <p:txBody>
          <a:bodyPr>
            <a:normAutofit fontScale="90000"/>
          </a:bodyPr>
          <a:lstStyle/>
          <a:p>
            <a:r>
              <a:rPr lang="en-US" dirty="0"/>
              <a:t>Key Source Rail Tamping Tyne Study</a:t>
            </a:r>
            <a:endParaRPr lang="en-AU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95" y="925513"/>
            <a:ext cx="8640960" cy="6160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urved Left Arrow 2"/>
          <p:cNvSpPr/>
          <p:nvPr/>
        </p:nvSpPr>
        <p:spPr>
          <a:xfrm>
            <a:off x="5508104" y="2131643"/>
            <a:ext cx="648072" cy="108012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79530" y="2475095"/>
            <a:ext cx="2232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25% loss of tamping efficiency</a:t>
            </a:r>
            <a:endParaRPr lang="en-AU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5318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608112"/>
          </a:xfrm>
        </p:spPr>
        <p:txBody>
          <a:bodyPr>
            <a:normAutofit fontScale="90000"/>
          </a:bodyPr>
          <a:lstStyle/>
          <a:p>
            <a:r>
              <a:rPr lang="en-US" dirty="0"/>
              <a:t>Key Source Rail Tamping Tyne Study</a:t>
            </a:r>
            <a:endParaRPr lang="en-AU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25513"/>
            <a:ext cx="8640960" cy="6160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urved Left Arrow 3"/>
          <p:cNvSpPr/>
          <p:nvPr/>
        </p:nvSpPr>
        <p:spPr>
          <a:xfrm>
            <a:off x="7092280" y="2060848"/>
            <a:ext cx="504056" cy="151216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8921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608112"/>
          </a:xfrm>
        </p:spPr>
        <p:txBody>
          <a:bodyPr>
            <a:normAutofit fontScale="90000"/>
          </a:bodyPr>
          <a:lstStyle/>
          <a:p>
            <a:r>
              <a:rPr lang="en-US" dirty="0"/>
              <a:t>Key Source Rail Tamping Tyne Study</a:t>
            </a:r>
            <a:endParaRPr lang="en-AU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25513"/>
            <a:ext cx="8640960" cy="6160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urved Left Arrow 2"/>
          <p:cNvSpPr/>
          <p:nvPr/>
        </p:nvSpPr>
        <p:spPr>
          <a:xfrm>
            <a:off x="7092280" y="2060848"/>
            <a:ext cx="504056" cy="151216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15027" y="2411811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35% loss</a:t>
            </a:r>
            <a:endParaRPr lang="en-AU" sz="12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2420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608112"/>
          </a:xfrm>
        </p:spPr>
        <p:txBody>
          <a:bodyPr>
            <a:normAutofit fontScale="90000"/>
          </a:bodyPr>
          <a:lstStyle/>
          <a:p>
            <a:r>
              <a:rPr lang="en-US" dirty="0"/>
              <a:t>Key Source Rail Tamping Tyne Study</a:t>
            </a:r>
            <a:endParaRPr lang="en-AU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25513"/>
            <a:ext cx="8784976" cy="6160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Left-Right Arrow 2"/>
          <p:cNvSpPr/>
          <p:nvPr/>
        </p:nvSpPr>
        <p:spPr>
          <a:xfrm>
            <a:off x="4557494" y="4293096"/>
            <a:ext cx="751326" cy="43204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TextBox 3"/>
          <p:cNvSpPr txBox="1"/>
          <p:nvPr/>
        </p:nvSpPr>
        <p:spPr>
          <a:xfrm>
            <a:off x="4177073" y="4731747"/>
            <a:ext cx="1512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Recommended Replacement</a:t>
            </a:r>
          </a:p>
          <a:p>
            <a:pPr algn="ctr"/>
            <a:r>
              <a:rPr lang="en-US" sz="9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Tolerance</a:t>
            </a:r>
            <a:endParaRPr lang="en-AU" sz="9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5644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608112"/>
          </a:xfrm>
        </p:spPr>
        <p:txBody>
          <a:bodyPr>
            <a:normAutofit/>
          </a:bodyPr>
          <a:lstStyle/>
          <a:p>
            <a:r>
              <a:rPr lang="en-US" sz="2400" dirty="0"/>
              <a:t>Wear and Loss of Effectiveness:  135 x 90 mm paddle</a:t>
            </a:r>
            <a:endParaRPr lang="en-AU" sz="2400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25513"/>
            <a:ext cx="8784976" cy="6160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Left-Right Arrow 2"/>
          <p:cNvSpPr/>
          <p:nvPr/>
        </p:nvSpPr>
        <p:spPr>
          <a:xfrm>
            <a:off x="4612647" y="4277879"/>
            <a:ext cx="662578" cy="43204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TextBox 3"/>
          <p:cNvSpPr txBox="1"/>
          <p:nvPr/>
        </p:nvSpPr>
        <p:spPr>
          <a:xfrm>
            <a:off x="4177073" y="4731747"/>
            <a:ext cx="1512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Recommended Replacement</a:t>
            </a:r>
          </a:p>
          <a:p>
            <a:pPr algn="ctr"/>
            <a:r>
              <a:rPr lang="en-US" sz="9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Tolerance</a:t>
            </a:r>
            <a:endParaRPr lang="en-AU" sz="9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Left-Right Arrow 5"/>
          <p:cNvSpPr/>
          <p:nvPr/>
        </p:nvSpPr>
        <p:spPr>
          <a:xfrm>
            <a:off x="5425267" y="4299699"/>
            <a:ext cx="1378981" cy="432048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/>
          <p:cNvSpPr txBox="1"/>
          <p:nvPr/>
        </p:nvSpPr>
        <p:spPr>
          <a:xfrm>
            <a:off x="5425267" y="4709927"/>
            <a:ext cx="135654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Absolute Condemnation Point – further use will lead to significant economic loss</a:t>
            </a:r>
            <a:endParaRPr lang="en-AU" sz="9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0557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352426" y="1340768"/>
            <a:ext cx="7675958" cy="53285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Excessive wear on tamping tynes leads to:</a:t>
            </a:r>
          </a:p>
          <a:p>
            <a:pPr marL="285750" indent="-285750">
              <a:buFont typeface="Wingdings 2" pitchFamily="18" charset="2"/>
              <a:buChar char=""/>
            </a:pPr>
            <a:r>
              <a:rPr lang="en-US" sz="2400" dirty="0"/>
              <a:t>Increased $/ metre tamping operating cost</a:t>
            </a:r>
          </a:p>
          <a:p>
            <a:pPr marL="285750" indent="-285750">
              <a:buFont typeface="Wingdings 2" pitchFamily="18" charset="2"/>
              <a:buChar char=""/>
            </a:pPr>
            <a:r>
              <a:rPr lang="en-US" sz="2400" dirty="0"/>
              <a:t>Increased maintenance cost ($/metre)</a:t>
            </a:r>
          </a:p>
          <a:p>
            <a:pPr marL="285750" indent="-285750">
              <a:buFont typeface="Wingdings 2" pitchFamily="18" charset="2"/>
              <a:buChar char=""/>
            </a:pPr>
            <a:r>
              <a:rPr lang="en-US" sz="2400" dirty="0"/>
              <a:t>Increased $/metre tamping tyne major component cost</a:t>
            </a:r>
          </a:p>
          <a:p>
            <a:pPr marL="285750" indent="-285750">
              <a:buFont typeface="Wingdings 2" pitchFamily="18" charset="2"/>
              <a:buChar char=""/>
            </a:pPr>
            <a:r>
              <a:rPr lang="en-US" sz="2400" dirty="0"/>
              <a:t>Loss of effective tamping machine life</a:t>
            </a:r>
          </a:p>
          <a:p>
            <a:pPr marL="285750" indent="-285750">
              <a:buFont typeface="Wingdings 2" pitchFamily="18" charset="2"/>
              <a:buChar char=""/>
            </a:pPr>
            <a:r>
              <a:rPr lang="en-US" sz="2400" dirty="0"/>
              <a:t>More insertions per metre for same result</a:t>
            </a:r>
          </a:p>
          <a:p>
            <a:pPr marL="285750" indent="-285750">
              <a:buFont typeface="Wingdings 2" pitchFamily="18" charset="2"/>
              <a:buChar char=""/>
            </a:pPr>
            <a:r>
              <a:rPr lang="en-US" sz="2400" dirty="0"/>
              <a:t>Less squeeze effectiveness</a:t>
            </a:r>
          </a:p>
          <a:p>
            <a:pPr marL="285750" indent="-285750">
              <a:buFont typeface="Wingdings 2" pitchFamily="18" charset="2"/>
              <a:buChar char=""/>
            </a:pPr>
            <a:r>
              <a:rPr lang="en-US" sz="2400" dirty="0"/>
              <a:t>Less compaction</a:t>
            </a:r>
          </a:p>
          <a:p>
            <a:pPr marL="285750" indent="-285750">
              <a:buFont typeface="Wingdings 2" pitchFamily="18" charset="2"/>
              <a:buChar char=""/>
            </a:pPr>
            <a:r>
              <a:rPr lang="en-US" sz="2400" dirty="0"/>
              <a:t>Reduced track quality</a:t>
            </a:r>
          </a:p>
          <a:p>
            <a:pPr marL="285750" indent="-285750">
              <a:buFont typeface="Wingdings 2" pitchFamily="18" charset="2"/>
              <a:buChar char=""/>
            </a:pPr>
            <a:r>
              <a:rPr lang="en-US" sz="2400" dirty="0"/>
              <a:t>Reduced safety – track compromise</a:t>
            </a:r>
            <a:endParaRPr lang="en-AU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 Source Rail Tamping tyne Study</a:t>
            </a:r>
            <a:endParaRPr lang="en-AU" dirty="0"/>
          </a:p>
        </p:txBody>
      </p:sp>
      <p:pic>
        <p:nvPicPr>
          <p:cNvPr id="4" name="Picture 3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888535"/>
            <a:ext cx="2354760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06916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What does timely tyne replacement deliver?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dirty="0"/>
              <a:t>Increased efficiency maintaining the under track condition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dirty="0"/>
              <a:t>Improved maintenance cost per time spent tamping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dirty="0"/>
              <a:t>Improved operating cost (labour and running cost) per time spent tamping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dirty="0"/>
              <a:t>The same level of operating and maintenance cost delivers more and better quality tamping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dirty="0"/>
              <a:t>Save on maintenance and operating costs and deliver more effective tamping by not allowing your tynes to wear beyond 20%.</a:t>
            </a:r>
          </a:p>
          <a:p>
            <a:pPr marL="285750" indent="-285750">
              <a:buFont typeface="Arial" pitchFamily="34" charset="0"/>
              <a:buChar char="•"/>
            </a:pPr>
            <a:endParaRPr lang="en-A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 Source Rail Tamping tyne Study</a:t>
            </a:r>
            <a:endParaRPr lang="en-AU" dirty="0"/>
          </a:p>
        </p:txBody>
      </p:sp>
      <p:pic>
        <p:nvPicPr>
          <p:cNvPr id="4" name="Picture 3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864125"/>
            <a:ext cx="2354760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47050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user\Pictures\tamping too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00808"/>
            <a:ext cx="5688632" cy="375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8108006" cy="82413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FEATURES OF THE BTI TYNE</a:t>
            </a:r>
            <a:endParaRPr lang="en-AU" dirty="0">
              <a:solidFill>
                <a:schemeClr val="bg1"/>
              </a:solidFill>
            </a:endParaRPr>
          </a:p>
        </p:txBody>
      </p:sp>
      <p:pic>
        <p:nvPicPr>
          <p:cNvPr id="4" name="Picture 3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468081"/>
            <a:ext cx="2354760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8653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476250"/>
            <a:ext cx="8424863" cy="1296988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BTI Tamping Tynes: Effective Tamping Time  After  Tine</a:t>
            </a:r>
            <a:endParaRPr lang="en-AU" sz="4000" dirty="0"/>
          </a:p>
        </p:txBody>
      </p:sp>
      <p:pic>
        <p:nvPicPr>
          <p:cNvPr id="1026" name="Picture 2" descr="C:\Users\user\Pictures\tamping too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00808"/>
            <a:ext cx="4410075" cy="375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867" y="5114076"/>
            <a:ext cx="1478285" cy="1424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012010"/>
            <a:ext cx="4842180" cy="16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5945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1 KSR\Business Development\Track Machines Project\BTI carbide ti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3778945" cy="4801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8108006" cy="82413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FEATURES OF THE BTI TYNE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04245" y="2567226"/>
            <a:ext cx="307221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The Wedge Design reduces the force needed to insert the tool and reduces the overall wear</a:t>
            </a:r>
            <a:endParaRPr lang="en-AU" sz="1600" b="1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3301720" y="3429000"/>
            <a:ext cx="2302526" cy="21602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611560" y="1228110"/>
            <a:ext cx="2690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1. Patented Wedge Design</a:t>
            </a:r>
            <a:endParaRPr lang="en-AU" dirty="0"/>
          </a:p>
        </p:txBody>
      </p:sp>
      <p:pic>
        <p:nvPicPr>
          <p:cNvPr id="7" name="Picture 6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589240"/>
            <a:ext cx="2354760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82545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1 KSR\Business Development\Track Machines Project\BTI carbide ti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3778945" cy="4801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8108006" cy="82413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FEATURES OF THE BTI tyne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92080" y="4293096"/>
            <a:ext cx="35283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The XTREME carbide tip reduces the amount of broken tips caused by impact with debris in the ballast. </a:t>
            </a: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2771800" y="4747501"/>
            <a:ext cx="2520280" cy="76973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611560" y="1228110"/>
            <a:ext cx="3026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2. Extreme Carbide Wedge Tip</a:t>
            </a:r>
            <a:endParaRPr lang="en-AU" dirty="0"/>
          </a:p>
        </p:txBody>
      </p:sp>
      <p:pic>
        <p:nvPicPr>
          <p:cNvPr id="7" name="Picture 6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716" y="5710071"/>
            <a:ext cx="2354760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87339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ocuments\1 KSR\Business Development\Track Machines Project\inverted carbide ti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412776"/>
            <a:ext cx="4547640" cy="3684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8108006" cy="82413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FEATURES OF THE BTI TYNE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1560" y="1228110"/>
            <a:ext cx="3026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2. Extreme Carbide Wedge Tip</a:t>
            </a:r>
            <a:endParaRPr lang="en-AU" dirty="0"/>
          </a:p>
        </p:txBody>
      </p:sp>
      <p:sp>
        <p:nvSpPr>
          <p:cNvPr id="7" name="Rectangle 6"/>
          <p:cNvSpPr/>
          <p:nvPr/>
        </p:nvSpPr>
        <p:spPr>
          <a:xfrm>
            <a:off x="360374" y="5013176"/>
            <a:ext cx="35283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Force from the impact of the tamper will direct the carbide tighter into the</a:t>
            </a:r>
          </a:p>
          <a:p>
            <a:r>
              <a:rPr lang="en-US" sz="1600" b="1" dirty="0">
                <a:solidFill>
                  <a:schemeClr val="bg1"/>
                </a:solidFill>
              </a:rPr>
              <a:t>tip, not away from it, resulting in fewer damaged tips.</a:t>
            </a:r>
            <a:endParaRPr lang="en-AU" sz="1600" b="1" dirty="0">
              <a:solidFill>
                <a:schemeClr val="bg1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563888" y="3789041"/>
            <a:ext cx="1296144" cy="130837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9" name="Picture 8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551785"/>
            <a:ext cx="2354760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18976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user\Pictures\tamping too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24744"/>
            <a:ext cx="5688632" cy="375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8108006" cy="82413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FEATURES OF THE BTI TYNE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40197" y="3501008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The Carbide Shoulder Protection Insert ensures longer tyne life</a:t>
            </a:r>
            <a:endParaRPr lang="en-AU" sz="1600" b="1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2699792" y="3717032"/>
            <a:ext cx="2448272" cy="36875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611560" y="1228110"/>
            <a:ext cx="3312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3. Shoulder Carbide Protection</a:t>
            </a:r>
            <a:endParaRPr lang="en-AU" dirty="0"/>
          </a:p>
        </p:txBody>
      </p:sp>
      <p:pic>
        <p:nvPicPr>
          <p:cNvPr id="9" name="Picture 8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440" y="5733256"/>
            <a:ext cx="2354760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37120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user\Pictures\tamping too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858" y="1467016"/>
            <a:ext cx="4410075" cy="375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8108006" cy="82413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FEATURES OF THE BTI TYNE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44008" y="4293096"/>
            <a:ext cx="38884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Front and Back surface carbide provides superior surface protection against wear</a:t>
            </a:r>
          </a:p>
          <a:p>
            <a:endParaRPr lang="en-US" sz="1600" b="1" dirty="0">
              <a:solidFill>
                <a:schemeClr val="bg1"/>
              </a:solidFill>
            </a:endParaRPr>
          </a:p>
          <a:p>
            <a:r>
              <a:rPr lang="en-US" sz="1600" b="1" dirty="0">
                <a:solidFill>
                  <a:schemeClr val="bg1"/>
                </a:solidFill>
              </a:rPr>
              <a:t>Special grades of tungsten carbide withstand impact and </a:t>
            </a:r>
            <a:r>
              <a:rPr lang="en-AU" sz="1600" b="1" dirty="0">
                <a:solidFill>
                  <a:schemeClr val="bg1"/>
                </a:solidFill>
              </a:rPr>
              <a:t>abrasion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3131840" y="4365104"/>
            <a:ext cx="1440160" cy="720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611560" y="1228110"/>
            <a:ext cx="33123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4. Thicker Front and Back Face Carbide Protection</a:t>
            </a:r>
            <a:endParaRPr lang="en-AU" dirty="0"/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2594686" y="3789040"/>
            <a:ext cx="1977314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3280048" y="4437112"/>
            <a:ext cx="1287760" cy="16224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877272"/>
            <a:ext cx="2352675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49777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user\Pictures\tamping too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858" y="1467016"/>
            <a:ext cx="4410075" cy="375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8108006" cy="82413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FEATURES OF THE BTI TYNE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76056" y="4221088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The one piece forged manufacture provides superior strength, as opposed to a welded section</a:t>
            </a:r>
            <a:endParaRPr lang="en-AU" sz="1600" b="1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5076056" y="2996952"/>
            <a:ext cx="36004" cy="12241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611560" y="1228110"/>
            <a:ext cx="33123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5. Solid “one piece” Forged Steel tyne – the pad is not welded on  to the shank</a:t>
            </a:r>
            <a:endParaRPr lang="en-AU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3059832" y="4437112"/>
            <a:ext cx="1908212" cy="61497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" name="Picture 9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733256"/>
            <a:ext cx="2354760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34022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8468046" cy="104016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THE BTI TAMPING TYNE REMOVAL COLLAR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04048" y="3861048"/>
            <a:ext cx="3528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The BTI tyne has a specifically designed “jacking collar”  to enable ease of removal using the tyne Removal Tool. This collar is unique to BTI tynes.</a:t>
            </a:r>
            <a:endParaRPr lang="en-AU" sz="1600" b="1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5292080" y="2910859"/>
            <a:ext cx="1008112" cy="95018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" name="Picture 2" descr="C:\Users\user\Pictures\tamping too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08428"/>
            <a:ext cx="4410075" cy="375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32340" y="140842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6. The BTI Jacking Collar</a:t>
            </a:r>
            <a:endParaRPr lang="en-AU" dirty="0"/>
          </a:p>
        </p:txBody>
      </p:sp>
      <p:pic>
        <p:nvPicPr>
          <p:cNvPr id="8" name="Picture 7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517232"/>
            <a:ext cx="2782898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8428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8108006" cy="82413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FEATURES OF THE BTI TYNE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36096" y="4011569"/>
            <a:ext cx="35283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The end cap protects the holding shank from damage and corrosion during storage and transport. It also keeps the insert clean</a:t>
            </a:r>
            <a:endParaRPr lang="en-AU" sz="1200" b="1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5049218" y="3068960"/>
            <a:ext cx="695424" cy="8640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" name="Picture 2" descr="C:\Users\user\Pictures\tamping too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88840"/>
            <a:ext cx="4410075" cy="375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467544" y="1268760"/>
            <a:ext cx="22034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7. Protective End Cap</a:t>
            </a:r>
            <a:endParaRPr lang="en-AU" dirty="0"/>
          </a:p>
        </p:txBody>
      </p:sp>
      <p:pic>
        <p:nvPicPr>
          <p:cNvPr id="8" name="Picture 7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445224"/>
            <a:ext cx="2782898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6539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Key Source Rail have developed the KSR/BTI Wear Indicator Tool:</a:t>
            </a:r>
          </a:p>
          <a:p>
            <a:endParaRPr lang="en-US" dirty="0"/>
          </a:p>
          <a:p>
            <a:endParaRPr lang="en-AU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 Source Rail Wear Indicator Gauge</a:t>
            </a:r>
            <a:endParaRPr lang="en-AU" dirty="0"/>
          </a:p>
        </p:txBody>
      </p:sp>
      <p:pic>
        <p:nvPicPr>
          <p:cNvPr id="4" name="Picture 3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661248"/>
            <a:ext cx="2354760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99165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1 KSR\Business Development\Track Machines Project\P70234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531942" cy="75212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New Tyne – no wear</a:t>
            </a:r>
            <a:endParaRPr lang="en-AU" b="1" dirty="0">
              <a:solidFill>
                <a:schemeClr val="bg1"/>
              </a:solidFill>
            </a:endParaRPr>
          </a:p>
        </p:txBody>
      </p:sp>
      <p:pic>
        <p:nvPicPr>
          <p:cNvPr id="4" name="Picture 3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405311"/>
            <a:ext cx="2782898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373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23528" y="1844824"/>
            <a:ext cx="8439473" cy="4569687"/>
          </a:xfrm>
        </p:spPr>
        <p:txBody>
          <a:bodyPr>
            <a:normAutofit fontScale="70000" lnSpcReduction="20000"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en-US" sz="3200" dirty="0"/>
              <a:t>BTI are the worldwide specialist manufacturer of tamping tynes</a:t>
            </a:r>
          </a:p>
          <a:p>
            <a:pPr marL="571500" indent="-571500">
              <a:buFont typeface="Arial" pitchFamily="34" charset="0"/>
              <a:buChar char="•"/>
            </a:pPr>
            <a:endParaRPr lang="en-US" sz="3200" dirty="0"/>
          </a:p>
          <a:p>
            <a:pPr marL="571500" indent="-571500">
              <a:buFont typeface="Arial" pitchFamily="34" charset="0"/>
              <a:buChar char="•"/>
            </a:pPr>
            <a:r>
              <a:rPr lang="en-US" sz="3200" dirty="0"/>
              <a:t>BTI are known globally for their unmatched quality, performance and long life tamping tynes. </a:t>
            </a:r>
          </a:p>
          <a:p>
            <a:endParaRPr lang="en-US" sz="3200" dirty="0"/>
          </a:p>
          <a:p>
            <a:pPr marL="571500" indent="-571500">
              <a:buFont typeface="Arial" pitchFamily="34" charset="0"/>
              <a:buChar char="•"/>
            </a:pPr>
            <a:r>
              <a:rPr lang="en-US" sz="3200" dirty="0"/>
              <a:t>BTI have been researching and manufacturing quality tynes for over 35 years. They are leaders in tamping tyne performance improvement and innovation.</a:t>
            </a:r>
          </a:p>
          <a:p>
            <a:pPr marL="571500" indent="-571500">
              <a:buFont typeface="Arial" pitchFamily="34" charset="0"/>
              <a:buChar char="•"/>
            </a:pPr>
            <a:endParaRPr lang="en-US" sz="3200" dirty="0"/>
          </a:p>
          <a:p>
            <a:pPr marL="571500" indent="-571500">
              <a:buFont typeface="Arial" pitchFamily="34" charset="0"/>
              <a:buChar char="•"/>
            </a:pPr>
            <a:r>
              <a:rPr lang="en-US" sz="3200" dirty="0"/>
              <a:t>BTI are the leader in tungsten carbide wear parts for railroad Maintenance of Way equipment </a:t>
            </a:r>
          </a:p>
          <a:p>
            <a:pPr marL="571500" indent="-571500">
              <a:buFont typeface="Arial" pitchFamily="34" charset="0"/>
              <a:buChar char="•"/>
            </a:pPr>
            <a:endParaRPr lang="en-US" sz="3600" dirty="0"/>
          </a:p>
          <a:p>
            <a:endParaRPr lang="en-A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8324030" cy="1066800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BTI -THE TAMPING TYNE SPECIALISTS</a:t>
            </a:r>
            <a:endParaRPr lang="en-A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Picture 3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877272"/>
            <a:ext cx="2354760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4706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cuments\1 KSR\Business Development\Track Machines Project\P70234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531942" cy="75212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Tyne indicating 25% wear</a:t>
            </a:r>
            <a:endParaRPr lang="en-AU" b="1" dirty="0">
              <a:solidFill>
                <a:schemeClr val="bg1"/>
              </a:solidFill>
            </a:endParaRPr>
          </a:p>
        </p:txBody>
      </p:sp>
      <p:pic>
        <p:nvPicPr>
          <p:cNvPr id="4" name="Picture 3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589240"/>
            <a:ext cx="2354760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46838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cuments\1 KSR\Business Development\Track Machines Project\P70234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531942" cy="75212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Wear Indicator Gauge</a:t>
            </a:r>
            <a:endParaRPr lang="en-AU" b="1" dirty="0">
              <a:solidFill>
                <a:schemeClr val="bg1"/>
              </a:solidFill>
            </a:endParaRPr>
          </a:p>
        </p:txBody>
      </p:sp>
      <p:pic>
        <p:nvPicPr>
          <p:cNvPr id="4" name="Picture 3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2354760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40650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ocuments\1 KSR\Business Development\Track Machines Project\P70234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7" y="0"/>
            <a:ext cx="9299509" cy="6974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395536" y="332656"/>
            <a:ext cx="8352928" cy="896144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Wear Indicator Gauge – condemnation point- exceeds 25% wear</a:t>
            </a:r>
            <a:endParaRPr lang="en-AU" sz="3200" b="1" dirty="0">
              <a:solidFill>
                <a:schemeClr val="bg1"/>
              </a:solidFill>
            </a:endParaRPr>
          </a:p>
        </p:txBody>
      </p:sp>
      <p:pic>
        <p:nvPicPr>
          <p:cNvPr id="4" name="Picture 3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9240" y="5733256"/>
            <a:ext cx="2354760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97747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395536" y="332656"/>
            <a:ext cx="8352928" cy="896144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Wear Indicator Gauge – condemnation point- exceeds 25% wear</a:t>
            </a:r>
            <a:endParaRPr lang="en-AU" sz="3200" b="1" dirty="0">
              <a:solidFill>
                <a:schemeClr val="bg1"/>
              </a:solidFill>
            </a:endParaRPr>
          </a:p>
        </p:txBody>
      </p:sp>
      <p:pic>
        <p:nvPicPr>
          <p:cNvPr id="5122" name="Picture 2" descr="C:\Users\user\Documents\1 KSR\Business Development\Track Machines Project\P70234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877272"/>
            <a:ext cx="2354760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5158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ocuments\1 KSR\Business Development\Track Machines Project\P70234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6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8108006" cy="82413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Wear Gauge – Condemnation point</a:t>
            </a:r>
            <a:endParaRPr lang="en-AU" dirty="0">
              <a:solidFill>
                <a:schemeClr val="bg1"/>
              </a:solidFill>
            </a:endParaRPr>
          </a:p>
        </p:txBody>
      </p:sp>
      <p:pic>
        <p:nvPicPr>
          <p:cNvPr id="4" name="Picture 3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661248"/>
            <a:ext cx="2354760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03486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user\Documents\1 KSR\Business Development\Track Machines Project\P70234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116632"/>
            <a:ext cx="7680960" cy="1066800"/>
          </a:xfrm>
        </p:spPr>
        <p:txBody>
          <a:bodyPr>
            <a:norm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       Protective Sleeve</a:t>
            </a:r>
            <a:endParaRPr lang="en-AU" dirty="0">
              <a:solidFill>
                <a:schemeClr val="bg1"/>
              </a:solidFill>
            </a:endParaRPr>
          </a:p>
        </p:txBody>
      </p:sp>
      <p:pic>
        <p:nvPicPr>
          <p:cNvPr id="4" name="Picture 3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805264"/>
            <a:ext cx="2354760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0171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ocuments\1 KSR\Business Development\Track Machines Project\P70234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116632"/>
            <a:ext cx="7680960" cy="1066800"/>
          </a:xfrm>
        </p:spPr>
        <p:txBody>
          <a:bodyPr>
            <a:norm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       Protective Sleeve</a:t>
            </a:r>
            <a:endParaRPr lang="en-AU" dirty="0">
              <a:solidFill>
                <a:schemeClr val="bg1"/>
              </a:solidFill>
            </a:endParaRPr>
          </a:p>
        </p:txBody>
      </p:sp>
      <p:pic>
        <p:nvPicPr>
          <p:cNvPr id="4" name="Picture 3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805264"/>
            <a:ext cx="2354760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9061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en-US" sz="2800" dirty="0"/>
          </a:p>
          <a:p>
            <a:r>
              <a:rPr lang="en-US" sz="2800" dirty="0"/>
              <a:t>Key Source Rail have developed a “Tamping Tyne Converter” that references the OEM tyne (Plasser, Harsco Jackson, </a:t>
            </a:r>
            <a:r>
              <a:rPr lang="en-US" sz="2800" dirty="0" err="1"/>
              <a:t>Matisa</a:t>
            </a:r>
            <a:r>
              <a:rPr lang="en-US" sz="2800" dirty="0"/>
              <a:t>) and gives you the replacement BTI Tyne.</a:t>
            </a:r>
            <a:endParaRPr lang="en-AU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Locating the BTI Tyne for your Machine</a:t>
            </a:r>
            <a:endParaRPr lang="en-AU" dirty="0"/>
          </a:p>
        </p:txBody>
      </p:sp>
      <p:pic>
        <p:nvPicPr>
          <p:cNvPr id="4" name="Picture 3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877272"/>
            <a:ext cx="2354760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82676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 Key Source Rail OEM Converter</a:t>
            </a:r>
            <a:endParaRPr lang="en-AU" dirty="0">
              <a:solidFill>
                <a:schemeClr val="bg1"/>
              </a:solidFill>
            </a:endParaRPr>
          </a:p>
        </p:txBody>
      </p:sp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2" y="1628800"/>
            <a:ext cx="8982075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34506"/>
            <a:ext cx="2354760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47803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  <a:p>
            <a:r>
              <a:rPr lang="en-US" sz="2400" dirty="0"/>
              <a:t>BTI have developed a unique tyne removal tool. BTI are the only manufacturer of this tool.</a:t>
            </a:r>
          </a:p>
          <a:p>
            <a:endParaRPr lang="en-US" sz="2400" dirty="0"/>
          </a:p>
          <a:p>
            <a:r>
              <a:rPr lang="en-US" sz="2400" dirty="0"/>
              <a:t>The Tyne Removal Tool saves time and money on changing out used tynes and enhances safety performance.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BTI Tamping TYNE Removal Tool</a:t>
            </a:r>
            <a:endParaRPr lang="en-AU" dirty="0"/>
          </a:p>
        </p:txBody>
      </p:sp>
      <p:pic>
        <p:nvPicPr>
          <p:cNvPr id="4" name="Picture 3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5373216"/>
            <a:ext cx="2996967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0186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23528" y="1844824"/>
            <a:ext cx="8439473" cy="4569687"/>
          </a:xfrm>
        </p:spPr>
        <p:txBody>
          <a:bodyPr>
            <a:normAutofit fontScale="77500" lnSpcReduction="20000"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en-US" sz="3200" dirty="0"/>
              <a:t>Key Source Rail provides 95% of the BTI product Australia wide</a:t>
            </a:r>
          </a:p>
          <a:p>
            <a:pPr marL="571500" indent="-571500">
              <a:buFont typeface="Arial" pitchFamily="34" charset="0"/>
              <a:buChar char="•"/>
            </a:pPr>
            <a:endParaRPr lang="en-US" sz="3200" dirty="0"/>
          </a:p>
          <a:p>
            <a:pPr marL="571500" indent="-571500">
              <a:buFont typeface="Arial" pitchFamily="34" charset="0"/>
              <a:buChar char="•"/>
            </a:pPr>
            <a:r>
              <a:rPr lang="en-US" sz="3200" dirty="0"/>
              <a:t>Key Source Rail understands the BTI product</a:t>
            </a:r>
          </a:p>
          <a:p>
            <a:endParaRPr lang="en-US" sz="3200" dirty="0"/>
          </a:p>
          <a:p>
            <a:pPr marL="571500" indent="-571500">
              <a:buFont typeface="Arial" pitchFamily="34" charset="0"/>
              <a:buChar char="•"/>
            </a:pPr>
            <a:r>
              <a:rPr lang="en-US" sz="3200" dirty="0"/>
              <a:t>Key Source Rail has extensive tamping tool and track machine experience (combined in-house knowledge in excess of 120 years)</a:t>
            </a:r>
          </a:p>
          <a:p>
            <a:endParaRPr lang="en-US" sz="3200" dirty="0"/>
          </a:p>
          <a:p>
            <a:pPr marL="571500" indent="-571500">
              <a:buFont typeface="Arial" pitchFamily="34" charset="0"/>
              <a:buChar char="•"/>
            </a:pPr>
            <a:r>
              <a:rPr lang="en-US" sz="3200" dirty="0"/>
              <a:t>Key Source Rail have partnered with BTI for in excess of 15 years</a:t>
            </a:r>
            <a:endParaRPr lang="en-US" sz="3600" dirty="0"/>
          </a:p>
          <a:p>
            <a:endParaRPr lang="en-A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84584" y="201960"/>
            <a:ext cx="7963990" cy="1066800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BTI AND KEY SOURCE RAIL – PARTNERED SUCCESS</a:t>
            </a:r>
            <a:endParaRPr lang="en-A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Picture 3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957" y="80628"/>
            <a:ext cx="2354760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28987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8468046" cy="824136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THE BTI TAMPING TYNE REMOVAL TOOL</a:t>
            </a:r>
            <a:endParaRPr lang="en-AU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313" y="2132856"/>
            <a:ext cx="5065935" cy="3925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1268760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No more wedges, sledge hammers and brute strength required</a:t>
            </a:r>
            <a:endParaRPr lang="en-AU" b="1" dirty="0"/>
          </a:p>
        </p:txBody>
      </p:sp>
      <p:pic>
        <p:nvPicPr>
          <p:cNvPr id="5" name="Picture 4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805264"/>
            <a:ext cx="2354760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70486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BTI Tamping Tyne Removal Tool</a:t>
            </a:r>
            <a:endParaRPr lang="en-AU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781" y="1628800"/>
            <a:ext cx="5065935" cy="3925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650" y="4892115"/>
            <a:ext cx="37228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The horse shoe collar design allows for simple “one person” operation to safely remove tynes</a:t>
            </a:r>
            <a:r>
              <a:rPr lang="en-US" sz="1600" dirty="0">
                <a:solidFill>
                  <a:schemeClr val="bg1"/>
                </a:solidFill>
              </a:rPr>
              <a:t> . </a:t>
            </a:r>
            <a:r>
              <a:rPr lang="en-US" sz="1600" b="1" dirty="0">
                <a:solidFill>
                  <a:schemeClr val="bg1"/>
                </a:solidFill>
              </a:rPr>
              <a:t>This has resulted in significant reduction in finger and back (soft tissue) injury</a:t>
            </a:r>
            <a:endParaRPr lang="en-AU" sz="1600" b="1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3707904" y="4581128"/>
            <a:ext cx="2016224" cy="51077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" name="Picture 6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478" y="5661248"/>
            <a:ext cx="2354760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70936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3528" y="332656"/>
            <a:ext cx="8352928" cy="824136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THE BTI TAMPING TYNE REMOVAL TOOL</a:t>
            </a:r>
            <a:endParaRPr lang="en-AU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8760"/>
            <a:ext cx="5065935" cy="3925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99992" y="5301208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The jacking cylinders ensure even removal pressure for ease of removal and operator safety</a:t>
            </a:r>
            <a:endParaRPr lang="en-AU" sz="1600" b="1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3347864" y="4413029"/>
            <a:ext cx="1224136" cy="9601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" name="Picture 6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877272"/>
            <a:ext cx="2354760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9940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8468046" cy="824136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THE BTI TAMPING TYNE REMOVAL TOOL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04048" y="3861048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The BTI tyne has a specifically designed “jacking collar”  to enable ease of removal using the tyne Removal Tool. This collar is unique to BTI tynes.</a:t>
            </a:r>
            <a:endParaRPr lang="en-AU" sz="1200" b="1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5292080" y="2910859"/>
            <a:ext cx="1008112" cy="95018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" name="Picture 2" descr="C:\Users\user\Pictures\tamping too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12776"/>
            <a:ext cx="4410075" cy="375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661248"/>
            <a:ext cx="2354760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5822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539552" y="1628800"/>
            <a:ext cx="7963990" cy="4680520"/>
          </a:xfrm>
        </p:spPr>
        <p:txBody>
          <a:bodyPr/>
          <a:lstStyle/>
          <a:p>
            <a:r>
              <a:rPr lang="en-US" sz="2400" dirty="0"/>
              <a:t>Broken tynes can take hours to remove and often oxy acetylene must be used to remove the tool</a:t>
            </a:r>
          </a:p>
          <a:p>
            <a:endParaRPr lang="en-US" sz="2400" dirty="0"/>
          </a:p>
          <a:p>
            <a:r>
              <a:rPr lang="en-US" sz="2400" dirty="0"/>
              <a:t>Because of this BTI developed the broken tyne removal tool</a:t>
            </a:r>
          </a:p>
          <a:p>
            <a:endParaRPr lang="en-US" sz="2400" dirty="0"/>
          </a:p>
          <a:p>
            <a:r>
              <a:rPr lang="en-US" sz="2400" dirty="0"/>
              <a:t>This tool is the fastest, safest , most time efficient and economical way to remove a tyne that has snapped in the machine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BTI Broken Tyne Removal Tool</a:t>
            </a:r>
            <a:endParaRPr lang="en-AU" dirty="0"/>
          </a:p>
        </p:txBody>
      </p:sp>
      <p:pic>
        <p:nvPicPr>
          <p:cNvPr id="4" name="Picture 3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733256"/>
            <a:ext cx="2354760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34476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8396038" cy="824136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THE BTI BROKEN TYNE REMOVAL TOOL</a:t>
            </a:r>
            <a:endParaRPr lang="en-AU" dirty="0">
              <a:solidFill>
                <a:schemeClr val="bg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2816"/>
            <a:ext cx="5628481" cy="419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805264"/>
            <a:ext cx="2354760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92223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  <a:p>
            <a:pPr marL="285750" indent="-285750">
              <a:buFont typeface="Wingdings" pitchFamily="2" charset="2"/>
              <a:buChar char="ü"/>
            </a:pPr>
            <a:r>
              <a:rPr lang="en-US" dirty="0"/>
              <a:t>Key Source Rail supports the BTI product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/>
              <a:t>We offer education and training in tyne wear and removal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/>
              <a:t>Key Source Rail offers a tyne that we believe has a longer life and we know costs less than the OEM tynes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SOURCE RAIL WRAP UP</a:t>
            </a:r>
            <a:endParaRPr lang="en-AU" dirty="0"/>
          </a:p>
        </p:txBody>
      </p:sp>
      <p:pic>
        <p:nvPicPr>
          <p:cNvPr id="4" name="Picture 3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805264"/>
            <a:ext cx="2354760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2958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352426" y="1268760"/>
            <a:ext cx="7747966" cy="5112568"/>
          </a:xfrm>
        </p:spPr>
        <p:txBody>
          <a:bodyPr/>
          <a:lstStyle/>
          <a:p>
            <a:r>
              <a:rPr lang="en-US" sz="2800" b="1" u="sng" dirty="0"/>
              <a:t>WHAT ELSE DOES KEY SOURCE RAIL OFFER:</a:t>
            </a:r>
          </a:p>
          <a:p>
            <a:endParaRPr lang="en-US" b="1" dirty="0"/>
          </a:p>
          <a:p>
            <a:r>
              <a:rPr lang="en-US" dirty="0"/>
              <a:t>KSR are not just selling a tyne, we offer –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/>
              <a:t>Education and awareness,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/>
              <a:t>Support for all your rail needs,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/>
              <a:t>Sharing product knowledge and innovation,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/>
              <a:t>Training for your people</a:t>
            </a:r>
          </a:p>
          <a:p>
            <a:r>
              <a:rPr lang="en-US" dirty="0"/>
              <a:t>All of this at no cost to you</a:t>
            </a:r>
          </a:p>
          <a:p>
            <a:endParaRPr lang="en-US" dirty="0"/>
          </a:p>
          <a:p>
            <a:r>
              <a:rPr lang="en-US" dirty="0"/>
              <a:t>Ballast regulator wear plates and </a:t>
            </a:r>
            <a:r>
              <a:rPr lang="en-US" dirty="0" err="1"/>
              <a:t>undercutter</a:t>
            </a:r>
            <a:r>
              <a:rPr lang="en-US" dirty="0"/>
              <a:t> wear parts are another area that your business will benefit from sourcing from Key Source Rail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endParaRPr lang="en-AU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03950" cy="824136"/>
          </a:xfrm>
        </p:spPr>
        <p:txBody>
          <a:bodyPr/>
          <a:lstStyle/>
          <a:p>
            <a:r>
              <a:rPr lang="en-US" dirty="0"/>
              <a:t>KEY SOURCE RAIL WRAP UP</a:t>
            </a:r>
            <a:endParaRPr lang="en-AU" dirty="0"/>
          </a:p>
        </p:txBody>
      </p:sp>
      <p:pic>
        <p:nvPicPr>
          <p:cNvPr id="4" name="Picture 3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949280"/>
            <a:ext cx="2354760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2574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Pictures\bti packaging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7233"/>
            <a:ext cx="9144001" cy="2566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3" y="3068960"/>
            <a:ext cx="8280919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Contact the Tamping Tyne Specialist for tynes and all your rail network parts and training:</a:t>
            </a:r>
          </a:p>
          <a:p>
            <a:pPr algn="ctr"/>
            <a:r>
              <a:rPr lang="en-US" sz="2000" dirty="0"/>
              <a:t>KEY SOURCE RAIL</a:t>
            </a:r>
          </a:p>
          <a:p>
            <a:pPr algn="ctr"/>
            <a:endParaRPr lang="en-US" dirty="0"/>
          </a:p>
          <a:p>
            <a:pPr algn="ctr"/>
            <a:r>
              <a:rPr lang="en-US" sz="2000" dirty="0"/>
              <a:t>Perth Office Support  (08) 9237 8500 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/>
              <a:t>East Coast Support  (02) 6762 7900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/>
              <a:t>OR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>
                <a:hlinkClick r:id="rId3"/>
              </a:rPr>
              <a:t>sales@keysourcerail.com.au</a:t>
            </a:r>
            <a:endParaRPr lang="en-US" dirty="0"/>
          </a:p>
        </p:txBody>
      </p:sp>
      <p:pic>
        <p:nvPicPr>
          <p:cNvPr id="4" name="Picture 3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805264"/>
            <a:ext cx="2354760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9734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Thank You</a:t>
            </a:r>
          </a:p>
          <a:p>
            <a:endParaRPr lang="en-US" sz="4000" dirty="0"/>
          </a:p>
          <a:p>
            <a:r>
              <a:rPr lang="en-US" sz="4000" dirty="0"/>
              <a:t>How else can we help you with your rail issues, training and parts and equipment sourcing?</a:t>
            </a:r>
          </a:p>
          <a:p>
            <a:endParaRPr lang="en-US" sz="4000" dirty="0"/>
          </a:p>
          <a:p>
            <a:endParaRPr lang="en-US" sz="4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Picture 3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9" y="260648"/>
            <a:ext cx="3309111" cy="111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458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498596"/>
            <a:ext cx="7680960" cy="1066800"/>
          </a:xfrm>
        </p:spPr>
        <p:txBody>
          <a:bodyPr>
            <a:normAutofit fontScale="90000"/>
          </a:bodyPr>
          <a:lstStyle/>
          <a:p>
            <a:r>
              <a:rPr lang="en-US" dirty="0"/>
              <a:t>Key Source Rail Tamping Tyne Study</a:t>
            </a:r>
            <a:endParaRPr lang="en-AU" dirty="0"/>
          </a:p>
        </p:txBody>
      </p:sp>
      <p:pic>
        <p:nvPicPr>
          <p:cNvPr id="2050" name="Picture 2" descr="C:\Users\user\Pictures\track machi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8960994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7225" y="102552"/>
            <a:ext cx="2354760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008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52426" y="1844824"/>
            <a:ext cx="8108006" cy="4608512"/>
          </a:xfrm>
        </p:spPr>
        <p:txBody>
          <a:bodyPr>
            <a:normAutofit/>
          </a:bodyPr>
          <a:lstStyle/>
          <a:p>
            <a:r>
              <a:rPr lang="en-US" sz="2000" dirty="0"/>
              <a:t>There is a direct correlation between tyne wear and: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/>
              <a:t>Loss of Squeeze Effectiveness and 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/>
              <a:t>Loss of Consolidation Effectiveness </a:t>
            </a:r>
          </a:p>
          <a:p>
            <a:r>
              <a:rPr lang="en-US" sz="2000" dirty="0"/>
              <a:t>This leads to: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/>
              <a:t>Increased tamping time for less metreage of cover (double or triple squeeze)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/>
              <a:t>Increased Operating Cost ($/ metreage of cover)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/>
              <a:t>Increased Maintenance Cost ($/ metreage of cover)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8180014" cy="1066800"/>
          </a:xfrm>
        </p:spPr>
        <p:txBody>
          <a:bodyPr>
            <a:normAutofit fontScale="90000"/>
          </a:bodyPr>
          <a:lstStyle/>
          <a:p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The Importance of Managing Tyne Wear</a:t>
            </a:r>
            <a:endParaRPr lang="en-AU" dirty="0"/>
          </a:p>
        </p:txBody>
      </p:sp>
      <p:pic>
        <p:nvPicPr>
          <p:cNvPr id="4" name="Picture 3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4121"/>
            <a:ext cx="2232248" cy="750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801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352426" y="1268760"/>
            <a:ext cx="8468046" cy="5256584"/>
          </a:xfrm>
        </p:spPr>
        <p:txBody>
          <a:bodyPr>
            <a:normAutofit lnSpcReduction="10000"/>
          </a:bodyPr>
          <a:lstStyle/>
          <a:p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“Quality of Output - If a quality and long lasting output is not being achieved, the following possible causes should be investigated: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i="1" dirty="0">
                <a:latin typeface="Times New Roman" pitchFamily="18" charset="0"/>
                <a:cs typeface="Times New Roman" pitchFamily="18" charset="0"/>
              </a:rPr>
              <a:t>Worn tamping tools – a tamping tyne must be replaced when more than 20 – 25% of the tyne face area has worn away or broken off.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i="1" dirty="0">
                <a:latin typeface="Times New Roman" pitchFamily="18" charset="0"/>
                <a:cs typeface="Times New Roman" pitchFamily="18" charset="0"/>
              </a:rPr>
              <a:t>The lift on each pass is too great;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i="1" dirty="0">
                <a:latin typeface="Times New Roman" pitchFamily="18" charset="0"/>
                <a:cs typeface="Times New Roman" pitchFamily="18" charset="0"/>
              </a:rPr>
              <a:t>The basic lift is insufficient;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i="1" dirty="0">
                <a:latin typeface="Times New Roman" pitchFamily="18" charset="0"/>
                <a:cs typeface="Times New Roman" pitchFamily="18" charset="0"/>
              </a:rPr>
              <a:t>There is not enough depth of good quality ballast beneath the sleepers – track with poor drainage and/or fouled ballast will not compact properly;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i="1" dirty="0">
                <a:latin typeface="Times New Roman" pitchFamily="18" charset="0"/>
                <a:cs typeface="Times New Roman" pitchFamily="18" charset="0"/>
              </a:rPr>
              <a:t>Tamping depth is incorrect – if the depth is insufficient, ballast will be ineffectively pressed against the sides of the sleepers;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i="1" dirty="0">
                <a:latin typeface="Times New Roman" pitchFamily="18" charset="0"/>
                <a:cs typeface="Times New Roman" pitchFamily="18" charset="0"/>
              </a:rPr>
              <a:t>Tamping rate is too fast – if the squeeze time is too low, optimum ballast compaction may not be achieved; and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i="1" dirty="0">
                <a:latin typeface="Times New Roman" pitchFamily="18" charset="0"/>
                <a:cs typeface="Times New Roman" pitchFamily="18" charset="0"/>
              </a:rPr>
              <a:t>Incorrect calibration of tamper measuring or control systems” </a:t>
            </a:r>
          </a:p>
          <a:p>
            <a:r>
              <a:rPr lang="en-US" i="1" dirty="0">
                <a:solidFill>
                  <a:srgbClr val="FFFF00"/>
                </a:solidFill>
              </a:rPr>
              <a:t>Source : ARTC </a:t>
            </a:r>
            <a:r>
              <a:rPr lang="en-US" i="1" dirty="0" err="1">
                <a:solidFill>
                  <a:srgbClr val="FFFF00"/>
                </a:solidFill>
              </a:rPr>
              <a:t>Mechanised</a:t>
            </a:r>
            <a:r>
              <a:rPr lang="en-US" i="1" dirty="0">
                <a:solidFill>
                  <a:srgbClr val="FFFF00"/>
                </a:solidFill>
              </a:rPr>
              <a:t> Track Surfacing Procedure p 26 - see link</a:t>
            </a:r>
          </a:p>
          <a:p>
            <a:r>
              <a:rPr lang="en-US" i="1" dirty="0">
                <a:hlinkClick r:id="rId2"/>
              </a:rPr>
              <a:t>https://extranet.artc.com.au/docs/eng/track-civil/procedures/track-geo/pp-135.pdf</a:t>
            </a:r>
            <a:endParaRPr lang="en-US" i="1" dirty="0"/>
          </a:p>
          <a:p>
            <a:pPr marL="285750" indent="-285750">
              <a:buFont typeface="Arial" pitchFamily="34" charset="0"/>
              <a:buChar char="•"/>
            </a:pPr>
            <a:endParaRPr lang="en-US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8180014" cy="896144"/>
          </a:xfrm>
        </p:spPr>
        <p:txBody>
          <a:bodyPr>
            <a:normAutofit/>
          </a:bodyPr>
          <a:lstStyle/>
          <a:p>
            <a:r>
              <a:rPr lang="en-AU" dirty="0"/>
              <a:t>ARTC Wear Recommendation</a:t>
            </a:r>
          </a:p>
        </p:txBody>
      </p:sp>
      <p:pic>
        <p:nvPicPr>
          <p:cNvPr id="4" name="Picture 3" descr="C:\Users\user\AppData\Local\Microsoft\Windows\Temporary Internet Files\Content.Outlook\6D0DX6CL\KeySourceRail_Horizontal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-2668"/>
            <a:ext cx="2232248" cy="750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91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608112"/>
          </a:xfrm>
        </p:spPr>
        <p:txBody>
          <a:bodyPr>
            <a:normAutofit fontScale="90000"/>
          </a:bodyPr>
          <a:lstStyle/>
          <a:p>
            <a:r>
              <a:rPr lang="en-US" dirty="0"/>
              <a:t>Key Source Rail Tamping Tyne Study</a:t>
            </a:r>
            <a:endParaRPr lang="en-AU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25513"/>
            <a:ext cx="8640960" cy="6160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5338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608112"/>
          </a:xfrm>
        </p:spPr>
        <p:txBody>
          <a:bodyPr>
            <a:normAutofit fontScale="90000"/>
          </a:bodyPr>
          <a:lstStyle/>
          <a:p>
            <a:r>
              <a:rPr lang="en-US" dirty="0"/>
              <a:t>Key Source Rail Tamping Tyne Study</a:t>
            </a:r>
            <a:endParaRPr lang="en-AU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25513"/>
            <a:ext cx="8640960" cy="6160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urved Left Arrow 6"/>
          <p:cNvSpPr/>
          <p:nvPr/>
        </p:nvSpPr>
        <p:spPr>
          <a:xfrm>
            <a:off x="4644008" y="2132856"/>
            <a:ext cx="576064" cy="93610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2670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8e9434b4-6a59-450d-9327-b2ef7c909431">
      <UserInfo>
        <DisplayName/>
        <AccountId xsi:nil="true"/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673A7B2A9D38459CAD6B160A01BFD4" ma:contentTypeVersion="12" ma:contentTypeDescription="Create a new document." ma:contentTypeScope="" ma:versionID="ea4cfcc5d69236ba7bfc67cbf1c9e020">
  <xsd:schema xmlns:xsd="http://www.w3.org/2001/XMLSchema" xmlns:xs="http://www.w3.org/2001/XMLSchema" xmlns:p="http://schemas.microsoft.com/office/2006/metadata/properties" xmlns:ns2="7bd12774-fe41-4074-863a-68141c97c680" xmlns:ns3="8e9434b4-6a59-450d-9327-b2ef7c909431" targetNamespace="http://schemas.microsoft.com/office/2006/metadata/properties" ma:root="true" ma:fieldsID="e49037e047e5cf28514908dbb42f4772" ns2:_="" ns3:_="">
    <xsd:import namespace="7bd12774-fe41-4074-863a-68141c97c680"/>
    <xsd:import namespace="8e9434b4-6a59-450d-9327-b2ef7c90943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d12774-fe41-4074-863a-68141c97c6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9434b4-6a59-450d-9327-b2ef7c90943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5D93295-537F-4068-BBCC-B9C47216DFC8}">
  <ds:schemaRefs>
    <ds:schemaRef ds:uri="http://schemas.microsoft.com/office/2006/metadata/properties"/>
    <ds:schemaRef ds:uri="http://schemas.microsoft.com/office/infopath/2007/PartnerControls"/>
    <ds:schemaRef ds:uri="8e9434b4-6a59-450d-9327-b2ef7c909431"/>
  </ds:schemaRefs>
</ds:datastoreItem>
</file>

<file path=customXml/itemProps2.xml><?xml version="1.0" encoding="utf-8"?>
<ds:datastoreItem xmlns:ds="http://schemas.openxmlformats.org/officeDocument/2006/customXml" ds:itemID="{ADFB8B1C-AAB5-4C3D-95B0-05A83B7CA17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DD3D882-357D-42E8-AA7E-F6D6BCB29617}"/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2422</TotalTime>
  <Words>1391</Words>
  <Application>Microsoft Office PowerPoint</Application>
  <PresentationFormat>On-screen Show (4:3)</PresentationFormat>
  <Paragraphs>163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6" baseType="lpstr">
      <vt:lpstr>Arial</vt:lpstr>
      <vt:lpstr>Calibri</vt:lpstr>
      <vt:lpstr>Corbel</vt:lpstr>
      <vt:lpstr>Times New Roman</vt:lpstr>
      <vt:lpstr>Wingdings</vt:lpstr>
      <vt:lpstr>Wingdings 2</vt:lpstr>
      <vt:lpstr>Mylar</vt:lpstr>
      <vt:lpstr>PowerPoint Presentation</vt:lpstr>
      <vt:lpstr>BTI Tamping Tynes: Effective Tamping Time  After  Tine</vt:lpstr>
      <vt:lpstr>BTI -THE TAMPING TYNE SPECIALISTS</vt:lpstr>
      <vt:lpstr>BTI AND KEY SOURCE RAIL – PARTNERED SUCCESS</vt:lpstr>
      <vt:lpstr>Key Source Rail Tamping Tyne Study</vt:lpstr>
      <vt:lpstr>The Importance of Managing Tyne Wear</vt:lpstr>
      <vt:lpstr>ARTC Wear Recommendation</vt:lpstr>
      <vt:lpstr>Key Source Rail Tamping Tyne Study</vt:lpstr>
      <vt:lpstr>Key Source Rail Tamping Tyne Study</vt:lpstr>
      <vt:lpstr>Key Source Rail Tamping Tyne Study</vt:lpstr>
      <vt:lpstr>Key Source Rail Tamping Tyne Study</vt:lpstr>
      <vt:lpstr>Key Source Rail Tamping Tyne Study</vt:lpstr>
      <vt:lpstr>Key Source Rail Tamping Tyne Study</vt:lpstr>
      <vt:lpstr>Key Source Rail Tamping Tyne Study</vt:lpstr>
      <vt:lpstr>Key Source Rail Tamping Tyne Study</vt:lpstr>
      <vt:lpstr>Wear and Loss of Effectiveness:  135 x 90 mm paddle</vt:lpstr>
      <vt:lpstr>Key Source Rail Tamping tyne Study</vt:lpstr>
      <vt:lpstr>Key Source Rail Tamping tyne Study</vt:lpstr>
      <vt:lpstr>FEATURES OF THE BTI TYNE</vt:lpstr>
      <vt:lpstr>FEATURES OF THE BTI TYNE</vt:lpstr>
      <vt:lpstr>FEATURES OF THE BTI tyne</vt:lpstr>
      <vt:lpstr>FEATURES OF THE BTI TYNE</vt:lpstr>
      <vt:lpstr>FEATURES OF THE BTI TYNE</vt:lpstr>
      <vt:lpstr>FEATURES OF THE BTI TYNE</vt:lpstr>
      <vt:lpstr>FEATURES OF THE BTI TYNE</vt:lpstr>
      <vt:lpstr>THE BTI TAMPING TYNE REMOVAL COLLAR</vt:lpstr>
      <vt:lpstr>FEATURES OF THE BTI TYNE</vt:lpstr>
      <vt:lpstr>Key Source Rail Wear Indicator Gauge</vt:lpstr>
      <vt:lpstr>New Tyne – no wear</vt:lpstr>
      <vt:lpstr>Tyne indicating 25% wear</vt:lpstr>
      <vt:lpstr>Wear Indicator Gauge</vt:lpstr>
      <vt:lpstr>Wear Indicator Gauge – condemnation point- exceeds 25% wear</vt:lpstr>
      <vt:lpstr>Wear Indicator Gauge – condemnation point- exceeds 25% wear</vt:lpstr>
      <vt:lpstr>Wear Gauge – Condemnation point</vt:lpstr>
      <vt:lpstr>       Protective Sleeve</vt:lpstr>
      <vt:lpstr>       Protective Sleeve</vt:lpstr>
      <vt:lpstr>Locating the BTI Tyne for your Machine</vt:lpstr>
      <vt:lpstr>The Key Source Rail OEM Converter</vt:lpstr>
      <vt:lpstr>BTI Tamping TYNE Removal Tool</vt:lpstr>
      <vt:lpstr>THE BTI TAMPING TYNE REMOVAL TOOL</vt:lpstr>
      <vt:lpstr>BTI Tamping Tyne Removal Tool</vt:lpstr>
      <vt:lpstr>THE BTI TAMPING TYNE REMOVAL TOOL</vt:lpstr>
      <vt:lpstr>THE BTI TAMPING TYNE REMOVAL TOOL</vt:lpstr>
      <vt:lpstr>BTI Broken Tyne Removal Tool</vt:lpstr>
      <vt:lpstr>THE BTI BROKEN TYNE REMOVAL TOOL</vt:lpstr>
      <vt:lpstr>KEY SOURCE RAIL WRAP UP</vt:lpstr>
      <vt:lpstr>KEY SOURCE RAIL WRAP UP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BTI Tamping Tine Study</dc:title>
  <dc:creator>david gallagher</dc:creator>
  <cp:lastModifiedBy>Roslyn Adams</cp:lastModifiedBy>
  <cp:revision>100</cp:revision>
  <dcterms:created xsi:type="dcterms:W3CDTF">2016-06-16T02:16:46Z</dcterms:created>
  <dcterms:modified xsi:type="dcterms:W3CDTF">2020-09-11T05:48:37Z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0x0101009B673A7B2A9D38459CAD6B160A01BFD4</vt:lpwstr>
  </property>
  <property fmtid="{D5CDD505-2E9C-101B-9397-08002B2CF9AE}" pid="3" name="Order">
    <vt:r8>772700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</Properties>
</file>